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5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6858000" cy="9144000"/>
  <p:embeddedFontLst>
    <p:embeddedFont>
      <p:font typeface="Gothic A1" panose="020B0600000101010101" charset="-127"/>
      <p:regular r:id="rId36"/>
      <p:bold r:id="rId37"/>
    </p:embeddedFont>
    <p:embeddedFont>
      <p:font typeface="Gothic A1 ExtraBold" panose="020B0600000101010101" charset="-127"/>
      <p:bold r:id="rId38"/>
    </p:embeddedFont>
    <p:embeddedFont>
      <p:font typeface="Gothic A1 Medium" panose="020B0600000101010101" charset="-127"/>
      <p:regular r:id="rId39"/>
      <p:bold r:id="rId40"/>
    </p:embeddedFont>
    <p:embeddedFont>
      <p:font typeface="Malgun Gothic" panose="020B0503020000020004" pitchFamily="50" charset="-127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DM Serif Display" panose="020B0600000101010101" charset="0"/>
      <p:regular r:id="rId47"/>
      <p:italic r:id="rId48"/>
    </p:embeddedFont>
    <p:embeddedFont>
      <p:font typeface="Fira Sans Extra Condensed Medium" panose="020B0600000101010101" charset="0"/>
      <p:regular r:id="rId49"/>
      <p:bold r:id="rId50"/>
      <p:italic r:id="rId51"/>
      <p:boldItalic r:id="rId52"/>
    </p:embeddedFont>
    <p:embeddedFont>
      <p:font typeface="Libre Franklin Thin" panose="020B0600000101010101" charset="0"/>
      <p:bold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hKHrypXmnfdsZNnWqNgj58oOA3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7BCEFB-B2AE-417F-99F9-63F8C975DF6B}">
  <a:tblStyle styleId="{607BCEFB-B2AE-417F-99F9-63F8C975DF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0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8f21ff661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주기능 :  검색, 예약 / 공간 관리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부기능 : 계정관리 / 마일리지 관리 / 기타(신고)</a:t>
            </a:r>
            <a:endParaRPr/>
          </a:p>
        </p:txBody>
      </p:sp>
      <p:sp>
        <p:nvSpPr>
          <p:cNvPr id="354" name="Google Shape;354;gb8f21ff661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413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b8f07f4188_1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gb8f07f4188_1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우선, 주기능 중 하나인 공간 등록에 대해 말씀드리겠습니다.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이메일 인증을 통해 가입한 호스트는 호스트센터에서 로그인 후, 메인 상단에 있는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공간 등록 버튼을 이용해 언제든지 자유롭게 공간을 등록할 수 있습니다.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공간에 대한 기본 정보, 상세 정보, </a:t>
            </a:r>
            <a:r>
              <a:rPr lang="en-US">
                <a:solidFill>
                  <a:schemeClr val="dk1"/>
                </a:solidFill>
              </a:rPr>
              <a:t>사업자 등록, </a:t>
            </a:r>
            <a:r>
              <a:rPr lang="en-US"/>
              <a:t>시설 안내 및 주의사항, 공간 이미지 등록을 마치면 검수 신청 상태가 되고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관리자의 승인 후 공간이 등록됩니다. 자세한 등록 방법은 시연때 보여드리겠습니다.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8f07f4188_1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b8f07f4188_1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관리자의 검수를 받은 공간페이지는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공간검색에서 노출이되며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이용자는 공간을 예약 할 수 있습니다.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예약 시 원하는 날짜와 시간 인원을 선택하여 예약을 진행합니다.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8f07f4188_1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b8f07f4188_13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사이트의 결제수단은 마일리지이며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이용자는 공간예약전 마일리지를 충전하여 결제를 진행할 수 있고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예약일이 경과하면 호스트에게 마일리지가 정산이 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잔여마일리지는 이용자와 호스트 모두 사전에 등록된 계좌정보로 환전신청을 할 수 있습니다.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계좌 관리 및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b8f07f4188_1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b8f07f4188_1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8f07f4188_1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앞서 설명한 기능들을 구현하기 위한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논리적인 설계부분을 설명드리겠습니다.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 핵심 : 본격적인 기능은 설명이 되었으니, 어떤 릴레이션으로 이것을 논리적인 방면에서 구현할 것인가에 대한 설명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순서도(기능설명)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기능적인 부분을 정책을 반영해서 구체적인 프로세스를 표현했음을 설명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마일리지를 대표로 설명(캡쳐)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1~2페이지로 설명(마일리지는 정책에서~~를 했는데 순서도에서 이렇게 표현했다)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db명세 (논리부분 : erd)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:	블럭 페이지위주로       설명(처음 페이지는 전체 ERD 보여주고, 블럭페이지 -&gt; db명세페이지로)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3페이지 정도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b8f07f4188_1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413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b8f07f4188_5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전체 ERD 는 다음과 같습니다  </a:t>
            </a:r>
            <a:endParaRPr/>
          </a:p>
        </p:txBody>
      </p:sp>
      <p:sp>
        <p:nvSpPr>
          <p:cNvPr id="439" name="Google Shape;439;gb8f07f4188_5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b8f21ff661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대략적으로</a:t>
            </a:r>
            <a:endParaRPr/>
          </a:p>
        </p:txBody>
      </p:sp>
      <p:sp>
        <p:nvSpPr>
          <p:cNvPr id="446" name="Google Shape;446;gb8f21ff661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b8f07f4188_7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대략적으로</a:t>
            </a:r>
            <a:endParaRPr/>
          </a:p>
        </p:txBody>
      </p:sp>
      <p:sp>
        <p:nvSpPr>
          <p:cNvPr id="459" name="Google Shape;459;gb8f07f4188_7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b8f07f4188_1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예약/공간등록 주기능 캡쳐해서 보여줄것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b8f07f4188_1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413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가지고 있는 서류 :</a:t>
            </a:r>
            <a:br>
              <a:rPr lang="en-US"/>
            </a:br>
            <a:r>
              <a:rPr lang="en-US"/>
              <a:t>1. 기획 : 프로젝트 제안서, (프로젝트 일정 관리), 회의록</a:t>
            </a:r>
            <a:br>
              <a:rPr lang="en-US"/>
            </a:br>
            <a:r>
              <a:rPr lang="en-US"/>
              <a:t>2. 논리 : 요구사항 분석서(기능), 순서도, ERD(논리), 테이블명세서(논리), 정책(뷰 상세)</a:t>
            </a:r>
            <a:br>
              <a:rPr lang="en-US"/>
            </a:br>
            <a:r>
              <a:rPr lang="en-US"/>
              <a:t>3. 물리 : ERD(물리, 릴레이션), DB명세서, 파일구조도, </a:t>
            </a:r>
            <a:r>
              <a:rPr lang="en-US">
                <a:solidFill>
                  <a:schemeClr val="dk1"/>
                </a:solidFill>
              </a:rPr>
              <a:t>기안서</a:t>
            </a:r>
            <a:br>
              <a:rPr lang="en-US"/>
            </a:br>
            <a:r>
              <a:rPr lang="en-US"/>
              <a:t>4. 문서 : 프로젝트 일정관리</a:t>
            </a:r>
            <a:br>
              <a:rPr lang="en-US"/>
            </a:br>
            <a:br>
              <a:rPr lang="en-US"/>
            </a:br>
            <a:r>
              <a:rPr lang="en-US"/>
              <a:t>발표 스토리 : </a:t>
            </a:r>
            <a:br>
              <a:rPr lang="en-US"/>
            </a:br>
            <a:r>
              <a:rPr lang="en-US"/>
              <a:t>a.  제안 배경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처음에 ~~라는 시사점으로 프로젝트 주제를 선정하게 되었으며, 현 시장사항은 이러이러해서 ~~라는 차별점으로 프로젝트를 구상하게되었습니다. → 제안 배경,</a:t>
            </a:r>
            <a:br>
              <a:rPr lang="en-US"/>
            </a:br>
            <a:r>
              <a:rPr lang="en-US"/>
              <a:t>중점적인 기능은 호스트의 공간등록 및 이용자가 해당 공간에 접근하여 원하는 공간에 대해 예약할 수 있다는 점 이고,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 프로젝트를 진행하기위해 이러이러한 일정으로(참고 : 프로젝트 일정관리, 회의록) 진행하였습니다.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b. 기능 및 디자인 부분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참고 사이트 : 스페이스클라우드, 에어비앤비 (스클 언급 위험도 상당히 높음…)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구체적으로 주기능을 어떻게 구현할 것인지에 대한 논리 설계부분을 보여준다(참고 서류 : 요구사항 분석서, 순서도 캡쳐, ERD 논리설계부분)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+"/>
            </a:pPr>
            <a:r>
              <a:rPr lang="en-US">
                <a:solidFill>
                  <a:schemeClr val="dk1"/>
                </a:solidFill>
              </a:rPr>
              <a:t>각 기능에 해당하는 실제 사이트의 뷰페이지를 몇개 보여주면서 설명(공간 등록 및 입력, 패키지적용, 마일리지 부분..)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※ 주기능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호스트 공간등록, 호스트 공간관리, 이용자 예약, 마일리지 충전/환전, 관리자 검수, 공간검색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※ 부기능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회원가입, 로그인, 회원정보 확인/수정/회원 탈퇴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공지사항, 도움말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1:1문의, Q&amp;A, 리뷰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신고, 메신저, 환불, 블랙리스트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c. 구현부분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c-1. 사용할 기술에 대한 발표 : ~~~라는 기술과 API를 사용하였다 … 기안서 참고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c-2. 파일구조도 캡쳐본을 보이면서, 실제로 각 기능들을 담당하는 파일명에 대해 언급한다.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c-3. 본격적인 구현 방법.. 스토리보드가 없으니 시연이나 주기능 위주로 되는 장면을 캡쳐하여 대체한다.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끝 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b8f07f4188_7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b8f07f4188_7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b8f07f4188_7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gb8f07f4188_7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b8f07f4188_7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gb8f07f4188_7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b8f07f4188_7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gb8f07f4188_7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b8f07f4188_1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gb8f07f4188_1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b8f07f4188_7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gb8f07f4188_7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b8f07f4188_7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b8f07f4188_7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b8f07f4188_7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7" name="Google Shape;627;gb8f07f4188_7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8f07f4188_7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gb8f07f4188_7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b8f07f4188_1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5" name="Google Shape;655;gb8f07f4188_1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8f07f4188_1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b8f07f4188_1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413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b8f07f4188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b8f07f4188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b8f07f4188_1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1" name="Google Shape;681;gb8f07f4188_1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b8f07f4188_1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gb8f07f4188_1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8f07f4188_8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57" name="Google Shape;257;gb8f07f4188_8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8f21ff661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b8f21ff661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8f07f4188_7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b8f07f4188_7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413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8f07f4188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b8f07f4188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8f07f4188_6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8f07f4188_6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음ㅁ…...호스트도?얜 왜뚱뚱하지 사이즈가 다른가부다 ㅠ 좀 줄이면 되지뭐 이게 최선인가 ㅠㅠ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다이어트해라...호스트...관리자 허접떼이같네 ㅠ 울 ㅇㅏ기 ㅠ 사이즈가 예쁘게 안나오네… 머지…  왜 너가 물구나무를 서...슬 사람은 범범인데!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8f07f4188_1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주기능 :  검색, 예약 / 공간 관리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부기능 : 계정관리 / 마일리지 관리 / 기타(신고)</a:t>
            </a:r>
            <a:endParaRPr/>
          </a:p>
        </p:txBody>
      </p:sp>
      <p:sp>
        <p:nvSpPr>
          <p:cNvPr id="332" name="Google Shape;332;gb8f07f4188_1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413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8f07f4188_1_137"/>
          <p:cNvSpPr txBox="1">
            <a:spLocks noGrp="1"/>
          </p:cNvSpPr>
          <p:nvPr>
            <p:ph type="ctrTitle"/>
          </p:nvPr>
        </p:nvSpPr>
        <p:spPr>
          <a:xfrm flipH="1">
            <a:off x="5468967" y="2990967"/>
            <a:ext cx="3674400" cy="25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None/>
              <a:defRPr sz="4800">
                <a:solidFill>
                  <a:srgbClr val="CCCCC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8700"/>
              <a:buNone/>
              <a:defRPr sz="8700">
                <a:solidFill>
                  <a:srgbClr val="CCCCCC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8700"/>
              <a:buNone/>
              <a:defRPr sz="8700">
                <a:solidFill>
                  <a:srgbClr val="CCCCCC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8700"/>
              <a:buNone/>
              <a:defRPr sz="8700">
                <a:solidFill>
                  <a:srgbClr val="CCCCCC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8700"/>
              <a:buNone/>
              <a:defRPr sz="8700">
                <a:solidFill>
                  <a:srgbClr val="CCCCCC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8700"/>
              <a:buNone/>
              <a:defRPr sz="8700">
                <a:solidFill>
                  <a:srgbClr val="CCCCCC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8700"/>
              <a:buNone/>
              <a:defRPr sz="8700">
                <a:solidFill>
                  <a:srgbClr val="CCCCCC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8700"/>
              <a:buNone/>
              <a:defRPr sz="8700">
                <a:solidFill>
                  <a:srgbClr val="CCCCCC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8700"/>
              <a:buNone/>
              <a:defRPr sz="87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gb8f07f4188_1_137"/>
          <p:cNvSpPr txBox="1">
            <a:spLocks noGrp="1"/>
          </p:cNvSpPr>
          <p:nvPr>
            <p:ph type="title" idx="2"/>
          </p:nvPr>
        </p:nvSpPr>
        <p:spPr>
          <a:xfrm flipH="1">
            <a:off x="-994733" y="3225767"/>
            <a:ext cx="59844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1300"/>
              <a:buNone/>
              <a:defRPr sz="21300">
                <a:solidFill>
                  <a:srgbClr val="CCCCC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700"/>
              <a:buFont typeface="Fira Sans Extra Condensed Medium"/>
              <a:buNone/>
              <a:defRPr sz="187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700"/>
              <a:buFont typeface="Fira Sans Extra Condensed Medium"/>
              <a:buNone/>
              <a:defRPr sz="187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700"/>
              <a:buFont typeface="Fira Sans Extra Condensed Medium"/>
              <a:buNone/>
              <a:defRPr sz="187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700"/>
              <a:buFont typeface="Fira Sans Extra Condensed Medium"/>
              <a:buNone/>
              <a:defRPr sz="187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700"/>
              <a:buFont typeface="Fira Sans Extra Condensed Medium"/>
              <a:buNone/>
              <a:defRPr sz="187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700"/>
              <a:buFont typeface="Fira Sans Extra Condensed Medium"/>
              <a:buNone/>
              <a:defRPr sz="187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700"/>
              <a:buFont typeface="Fira Sans Extra Condensed Medium"/>
              <a:buNone/>
              <a:defRPr sz="187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700"/>
              <a:buFont typeface="Fira Sans Extra Condensed Medium"/>
              <a:buNone/>
              <a:defRPr sz="187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83" name="Google Shape;83;gb8f07f4188_1_137"/>
          <p:cNvSpPr/>
          <p:nvPr/>
        </p:nvSpPr>
        <p:spPr>
          <a:xfrm>
            <a:off x="3363200" y="1004167"/>
            <a:ext cx="5465700" cy="4777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+ subtitle">
  <p:cSld name="CUSTOM_15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8f07f4188_1_292"/>
          <p:cNvSpPr txBox="1">
            <a:spLocks noGrp="1"/>
          </p:cNvSpPr>
          <p:nvPr>
            <p:ph type="subTitle" idx="1"/>
          </p:nvPr>
        </p:nvSpPr>
        <p:spPr>
          <a:xfrm>
            <a:off x="4708757" y="4415500"/>
            <a:ext cx="66423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None/>
              <a:defRPr sz="1300">
                <a:solidFill>
                  <a:srgbClr val="CCCCC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None/>
              <a:defRPr sz="1300">
                <a:solidFill>
                  <a:srgbClr val="CCCCC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None/>
              <a:defRPr sz="1300">
                <a:solidFill>
                  <a:srgbClr val="CCCCC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None/>
              <a:defRPr sz="1300">
                <a:solidFill>
                  <a:srgbClr val="CCCCC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None/>
              <a:defRPr sz="1300">
                <a:solidFill>
                  <a:srgbClr val="CCCCC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None/>
              <a:defRPr sz="1300">
                <a:solidFill>
                  <a:srgbClr val="CCCCC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None/>
              <a:defRPr sz="1300">
                <a:solidFill>
                  <a:srgbClr val="CCCCC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None/>
              <a:defRPr sz="1300">
                <a:solidFill>
                  <a:srgbClr val="CCCCC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None/>
              <a:defRPr sz="13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gb8f07f4188_1_292"/>
          <p:cNvSpPr txBox="1">
            <a:spLocks noGrp="1"/>
          </p:cNvSpPr>
          <p:nvPr>
            <p:ph type="ctrTitle"/>
          </p:nvPr>
        </p:nvSpPr>
        <p:spPr>
          <a:xfrm>
            <a:off x="964800" y="627500"/>
            <a:ext cx="1996800" cy="12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16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8f07f4188_1_295"/>
          <p:cNvSpPr txBox="1">
            <a:spLocks noGrp="1"/>
          </p:cNvSpPr>
          <p:nvPr>
            <p:ph type="subTitle" idx="1"/>
          </p:nvPr>
        </p:nvSpPr>
        <p:spPr>
          <a:xfrm>
            <a:off x="1246221" y="3192433"/>
            <a:ext cx="3836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9" name="Google Shape;89;gb8f07f4188_1_295"/>
          <p:cNvSpPr txBox="1">
            <a:spLocks noGrp="1"/>
          </p:cNvSpPr>
          <p:nvPr>
            <p:ph type="subTitle" idx="2"/>
          </p:nvPr>
        </p:nvSpPr>
        <p:spPr>
          <a:xfrm>
            <a:off x="1246221" y="3429000"/>
            <a:ext cx="3836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300">
                <a:solidFill>
                  <a:srgbClr val="B7B7B7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</a:defRPr>
            </a:lvl2pPr>
            <a:lvl3pPr lvl="2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</a:defRPr>
            </a:lvl3pPr>
            <a:lvl4pPr lvl="3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</a:defRPr>
            </a:lvl4pPr>
            <a:lvl5pPr lvl="4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</a:defRPr>
            </a:lvl5pPr>
            <a:lvl6pPr lvl="5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</a:defRPr>
            </a:lvl6pPr>
            <a:lvl7pPr lvl="6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</a:defRPr>
            </a:lvl7pPr>
            <a:lvl8pPr lvl="7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</a:defRPr>
            </a:lvl8pPr>
            <a:lvl9pPr lvl="8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gb8f07f4188_1_295"/>
          <p:cNvSpPr txBox="1">
            <a:spLocks noGrp="1"/>
          </p:cNvSpPr>
          <p:nvPr>
            <p:ph type="subTitle" idx="3"/>
          </p:nvPr>
        </p:nvSpPr>
        <p:spPr>
          <a:xfrm>
            <a:off x="7161720" y="3192433"/>
            <a:ext cx="3836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91" name="Google Shape;91;gb8f07f4188_1_295"/>
          <p:cNvSpPr txBox="1">
            <a:spLocks noGrp="1"/>
          </p:cNvSpPr>
          <p:nvPr>
            <p:ph type="subTitle" idx="4"/>
          </p:nvPr>
        </p:nvSpPr>
        <p:spPr>
          <a:xfrm>
            <a:off x="7161720" y="3429000"/>
            <a:ext cx="3836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300"/>
            </a:lvl1pPr>
            <a:lvl2pPr lvl="1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18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8f07f4188_1_436"/>
          <p:cNvSpPr/>
          <p:nvPr/>
        </p:nvSpPr>
        <p:spPr>
          <a:xfrm>
            <a:off x="3363200" y="1004167"/>
            <a:ext cx="5465700" cy="4777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b8f07f4188_1_436"/>
          <p:cNvSpPr txBox="1">
            <a:spLocks noGrp="1"/>
          </p:cNvSpPr>
          <p:nvPr>
            <p:ph type="ctrTitle"/>
          </p:nvPr>
        </p:nvSpPr>
        <p:spPr>
          <a:xfrm flipH="1">
            <a:off x="3640167" y="2990967"/>
            <a:ext cx="3674400" cy="25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800"/>
              <a:buNone/>
              <a:defRPr sz="4800">
                <a:solidFill>
                  <a:srgbClr val="B7B7B7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8700"/>
              <a:buNone/>
              <a:defRPr sz="8700">
                <a:solidFill>
                  <a:srgbClr val="B7B7B7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8700"/>
              <a:buNone/>
              <a:defRPr sz="8700">
                <a:solidFill>
                  <a:srgbClr val="B7B7B7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8700"/>
              <a:buNone/>
              <a:defRPr sz="8700">
                <a:solidFill>
                  <a:srgbClr val="B7B7B7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8700"/>
              <a:buNone/>
              <a:defRPr sz="8700">
                <a:solidFill>
                  <a:srgbClr val="B7B7B7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8700"/>
              <a:buNone/>
              <a:defRPr sz="8700">
                <a:solidFill>
                  <a:srgbClr val="B7B7B7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8700"/>
              <a:buNone/>
              <a:defRPr sz="8700">
                <a:solidFill>
                  <a:srgbClr val="B7B7B7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8700"/>
              <a:buNone/>
              <a:defRPr sz="8700">
                <a:solidFill>
                  <a:srgbClr val="B7B7B7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8700"/>
              <a:buNone/>
              <a:defRPr sz="87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gb8f07f4188_1_436"/>
          <p:cNvSpPr txBox="1">
            <a:spLocks noGrp="1"/>
          </p:cNvSpPr>
          <p:nvPr>
            <p:ph type="title" idx="2"/>
          </p:nvPr>
        </p:nvSpPr>
        <p:spPr>
          <a:xfrm flipH="1">
            <a:off x="4685400" y="3225767"/>
            <a:ext cx="59844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1300"/>
              <a:buNone/>
              <a:defRPr sz="21300">
                <a:solidFill>
                  <a:srgbClr val="B7B7B7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700"/>
              <a:buFont typeface="Fira Sans Extra Condensed Medium"/>
              <a:buNone/>
              <a:defRPr sz="187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700"/>
              <a:buFont typeface="Fira Sans Extra Condensed Medium"/>
              <a:buNone/>
              <a:defRPr sz="187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700"/>
              <a:buFont typeface="Fira Sans Extra Condensed Medium"/>
              <a:buNone/>
              <a:defRPr sz="187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700"/>
              <a:buFont typeface="Fira Sans Extra Condensed Medium"/>
              <a:buNone/>
              <a:defRPr sz="187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700"/>
              <a:buFont typeface="Fira Sans Extra Condensed Medium"/>
              <a:buNone/>
              <a:defRPr sz="187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700"/>
              <a:buFont typeface="Fira Sans Extra Condensed Medium"/>
              <a:buNone/>
              <a:defRPr sz="187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700"/>
              <a:buFont typeface="Fira Sans Extra Condensed Medium"/>
              <a:buNone/>
              <a:defRPr sz="187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700"/>
              <a:buFont typeface="Fira Sans Extra Condensed Medium"/>
              <a:buNone/>
              <a:defRPr sz="187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2">
  <p:cSld name="CUSTOM_6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8f21ff661_2_288"/>
          <p:cNvSpPr txBox="1">
            <a:spLocks noGrp="1"/>
          </p:cNvSpPr>
          <p:nvPr>
            <p:ph type="ctrTitle"/>
          </p:nvPr>
        </p:nvSpPr>
        <p:spPr>
          <a:xfrm>
            <a:off x="2827925" y="1861267"/>
            <a:ext cx="32391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gb8f21ff661_2_288"/>
          <p:cNvSpPr txBox="1">
            <a:spLocks noGrp="1"/>
          </p:cNvSpPr>
          <p:nvPr>
            <p:ph type="subTitle" idx="1"/>
          </p:nvPr>
        </p:nvSpPr>
        <p:spPr>
          <a:xfrm>
            <a:off x="2827925" y="2476565"/>
            <a:ext cx="24351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9" name="Google Shape;99;gb8f21ff661_2_288"/>
          <p:cNvSpPr txBox="1">
            <a:spLocks noGrp="1"/>
          </p:cNvSpPr>
          <p:nvPr>
            <p:ph type="ctrTitle" idx="2"/>
          </p:nvPr>
        </p:nvSpPr>
        <p:spPr>
          <a:xfrm>
            <a:off x="6124874" y="1856733"/>
            <a:ext cx="32391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gb8f21ff661_2_288"/>
          <p:cNvSpPr txBox="1">
            <a:spLocks noGrp="1"/>
          </p:cNvSpPr>
          <p:nvPr>
            <p:ph type="subTitle" idx="3"/>
          </p:nvPr>
        </p:nvSpPr>
        <p:spPr>
          <a:xfrm>
            <a:off x="6928874" y="2472028"/>
            <a:ext cx="24351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01" name="Google Shape;101;gb8f21ff661_2_288"/>
          <p:cNvSpPr txBox="1">
            <a:spLocks noGrp="1"/>
          </p:cNvSpPr>
          <p:nvPr>
            <p:ph type="ctrTitle" idx="4"/>
          </p:nvPr>
        </p:nvSpPr>
        <p:spPr>
          <a:xfrm>
            <a:off x="2827925" y="3895568"/>
            <a:ext cx="32391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gb8f21ff661_2_288"/>
          <p:cNvSpPr txBox="1">
            <a:spLocks noGrp="1"/>
          </p:cNvSpPr>
          <p:nvPr>
            <p:ph type="subTitle" idx="5"/>
          </p:nvPr>
        </p:nvSpPr>
        <p:spPr>
          <a:xfrm>
            <a:off x="2827925" y="4510867"/>
            <a:ext cx="24351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03" name="Google Shape;103;gb8f21ff661_2_288"/>
          <p:cNvSpPr txBox="1">
            <a:spLocks noGrp="1"/>
          </p:cNvSpPr>
          <p:nvPr>
            <p:ph type="ctrTitle" idx="6"/>
          </p:nvPr>
        </p:nvSpPr>
        <p:spPr>
          <a:xfrm>
            <a:off x="6124874" y="3891039"/>
            <a:ext cx="32391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gb8f21ff661_2_288"/>
          <p:cNvSpPr txBox="1">
            <a:spLocks noGrp="1"/>
          </p:cNvSpPr>
          <p:nvPr>
            <p:ph type="subTitle" idx="7"/>
          </p:nvPr>
        </p:nvSpPr>
        <p:spPr>
          <a:xfrm>
            <a:off x="6928874" y="4506332"/>
            <a:ext cx="24351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05" name="Google Shape;105;gb8f21ff661_2_288"/>
          <p:cNvSpPr txBox="1">
            <a:spLocks noGrp="1"/>
          </p:cNvSpPr>
          <p:nvPr>
            <p:ph type="ctrTitle" idx="8"/>
          </p:nvPr>
        </p:nvSpPr>
        <p:spPr>
          <a:xfrm>
            <a:off x="964800" y="627500"/>
            <a:ext cx="1996800" cy="12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8f07f4188_10_167"/>
          <p:cNvSpPr txBox="1">
            <a:spLocks noGrp="1"/>
          </p:cNvSpPr>
          <p:nvPr>
            <p:ph type="ctrTitle"/>
          </p:nvPr>
        </p:nvSpPr>
        <p:spPr>
          <a:xfrm>
            <a:off x="457200" y="1420283"/>
            <a:ext cx="5181600" cy="9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b8f07f4188_10_167"/>
          <p:cNvSpPr txBox="1"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>
            <a:lvl1pPr lvl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gb8f07f4188_10_167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gb8f07f4188_10_167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b8f07f4188_10_167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8f07f4188_10_173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b8f07f4188_10_173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>
            <a:lvl1pPr marL="457200" lvl="0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1pPr>
            <a:lvl2pPr marL="914400" lvl="1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2pPr>
            <a:lvl3pPr marL="137160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3pPr>
            <a:lvl4pPr marL="1828800" lvl="3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4pPr>
            <a:lvl5pPr marL="2286000" lvl="4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5pPr>
            <a:lvl6pPr marL="2743200" lvl="5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6pPr>
            <a:lvl7pPr marL="3200400" lvl="6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7pPr>
            <a:lvl8pPr marL="3657600" lvl="7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8pPr>
            <a:lvl9pPr marL="4114800" lvl="8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9pPr>
          </a:lstStyle>
          <a:p>
            <a:endParaRPr/>
          </a:p>
        </p:txBody>
      </p:sp>
      <p:sp>
        <p:nvSpPr>
          <p:cNvPr id="121" name="Google Shape;121;gb8f07f4188_10_173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b8f07f4188_10_173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b8f07f4188_10_173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8f07f4188_10_179"/>
          <p:cNvSpPr txBox="1">
            <a:spLocks noGrp="1"/>
          </p:cNvSpPr>
          <p:nvPr>
            <p:ph type="title"/>
          </p:nvPr>
        </p:nvSpPr>
        <p:spPr>
          <a:xfrm>
            <a:off x="481542" y="2937933"/>
            <a:ext cx="5181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b8f07f4188_10_179"/>
          <p:cNvSpPr txBox="1">
            <a:spLocks noGrp="1"/>
          </p:cNvSpPr>
          <p:nvPr>
            <p:ph type="body" idx="1"/>
          </p:nvPr>
        </p:nvSpPr>
        <p:spPr>
          <a:xfrm>
            <a:off x="481542" y="1937809"/>
            <a:ext cx="51816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Autofit/>
          </a:bodyPr>
          <a:lstStyle>
            <a:lvl1pPr marL="457200" lvl="0" indent="-22860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gb8f07f4188_10_179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b8f07f4188_10_179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gb8f07f4188_10_179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8f07f4188_10_185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b8f07f4188_10_185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26925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>
            <a:lvl1pPr marL="457200" lvl="0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�"/>
              <a:defRPr sz="1900"/>
            </a:lvl1pPr>
            <a:lvl2pPr marL="914400" lvl="1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2pPr>
            <a:lvl3pPr marL="1371600" lvl="2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3pPr>
            <a:lvl4pPr marL="1828800" lvl="3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4pPr>
            <a:lvl5pPr marL="2286000" lvl="4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5pPr>
            <a:lvl6pPr marL="2743200" lvl="5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6pPr>
            <a:lvl7pPr marL="3200400" lvl="6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7pPr>
            <a:lvl8pPr marL="3657600" lvl="7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8pPr>
            <a:lvl9pPr marL="4114800" lvl="8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9pPr>
          </a:lstStyle>
          <a:p>
            <a:endParaRPr/>
          </a:p>
        </p:txBody>
      </p:sp>
      <p:sp>
        <p:nvSpPr>
          <p:cNvPr id="133" name="Google Shape;133;gb8f07f4188_10_185"/>
          <p:cNvSpPr txBox="1">
            <a:spLocks noGrp="1"/>
          </p:cNvSpPr>
          <p:nvPr>
            <p:ph type="body" idx="2"/>
          </p:nvPr>
        </p:nvSpPr>
        <p:spPr>
          <a:xfrm>
            <a:off x="3098800" y="1066800"/>
            <a:ext cx="26925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>
            <a:lvl1pPr marL="457200" lvl="0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�"/>
              <a:defRPr sz="1900"/>
            </a:lvl1pPr>
            <a:lvl2pPr marL="914400" lvl="1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2pPr>
            <a:lvl3pPr marL="1371600" lvl="2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3pPr>
            <a:lvl4pPr marL="1828800" lvl="3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4pPr>
            <a:lvl5pPr marL="2286000" lvl="4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5pPr>
            <a:lvl6pPr marL="2743200" lvl="5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6pPr>
            <a:lvl7pPr marL="3200400" lvl="6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7pPr>
            <a:lvl8pPr marL="3657600" lvl="7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8pPr>
            <a:lvl9pPr marL="4114800" lvl="8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9pPr>
          </a:lstStyle>
          <a:p>
            <a:endParaRPr/>
          </a:p>
        </p:txBody>
      </p:sp>
      <p:sp>
        <p:nvSpPr>
          <p:cNvPr id="134" name="Google Shape;134;gb8f07f4188_10_185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b8f07f4188_10_185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b8f07f4188_10_185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8f07f4188_10_192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b8f07f4188_10_192"/>
          <p:cNvSpPr txBox="1">
            <a:spLocks noGrp="1"/>
          </p:cNvSpPr>
          <p:nvPr>
            <p:ph type="body" idx="1"/>
          </p:nvPr>
        </p:nvSpPr>
        <p:spPr>
          <a:xfrm>
            <a:off x="304800" y="1023409"/>
            <a:ext cx="26934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Autofit/>
          </a:bodyPr>
          <a:lstStyle>
            <a:lvl1pPr marL="457200" lvl="0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3pPr>
            <a:lvl4pPr marL="182880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4pPr>
            <a:lvl5pPr marL="228600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5pPr>
            <a:lvl6pPr marL="2743200" lvl="5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40" name="Google Shape;140;gb8f07f4188_10_192"/>
          <p:cNvSpPr txBox="1">
            <a:spLocks noGrp="1"/>
          </p:cNvSpPr>
          <p:nvPr>
            <p:ph type="body" idx="2"/>
          </p:nvPr>
        </p:nvSpPr>
        <p:spPr>
          <a:xfrm>
            <a:off x="304800" y="1449917"/>
            <a:ext cx="2693400" cy="26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>
            <a:lvl1pPr marL="45720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marL="914400" lvl="1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2pPr>
            <a:lvl3pPr marL="137160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marL="1828800" lvl="3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4pPr>
            <a:lvl5pPr marL="2286000" lvl="4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5pPr>
            <a:lvl6pPr marL="2743200" lvl="5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6pPr>
            <a:lvl7pPr marL="3200400" lvl="6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7pPr>
            <a:lvl8pPr marL="3657600" lvl="7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8pPr>
            <a:lvl9pPr marL="4114800" lvl="8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9pPr>
          </a:lstStyle>
          <a:p>
            <a:endParaRPr/>
          </a:p>
        </p:txBody>
      </p:sp>
      <p:sp>
        <p:nvSpPr>
          <p:cNvPr id="141" name="Google Shape;141;gb8f07f4188_10_192"/>
          <p:cNvSpPr txBox="1">
            <a:spLocks noGrp="1"/>
          </p:cNvSpPr>
          <p:nvPr>
            <p:ph type="body" idx="3"/>
          </p:nvPr>
        </p:nvSpPr>
        <p:spPr>
          <a:xfrm>
            <a:off x="3096683" y="1023409"/>
            <a:ext cx="26946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Autofit/>
          </a:bodyPr>
          <a:lstStyle>
            <a:lvl1pPr marL="457200" lvl="0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3pPr>
            <a:lvl4pPr marL="182880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4pPr>
            <a:lvl5pPr marL="228600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5pPr>
            <a:lvl6pPr marL="2743200" lvl="5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42" name="Google Shape;142;gb8f07f4188_10_192"/>
          <p:cNvSpPr txBox="1">
            <a:spLocks noGrp="1"/>
          </p:cNvSpPr>
          <p:nvPr>
            <p:ph type="body" idx="4"/>
          </p:nvPr>
        </p:nvSpPr>
        <p:spPr>
          <a:xfrm>
            <a:off x="3096683" y="1449917"/>
            <a:ext cx="2694600" cy="26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>
            <a:lvl1pPr marL="45720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marL="914400" lvl="1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2pPr>
            <a:lvl3pPr marL="137160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marL="1828800" lvl="3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4pPr>
            <a:lvl5pPr marL="2286000" lvl="4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5pPr>
            <a:lvl6pPr marL="2743200" lvl="5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6pPr>
            <a:lvl7pPr marL="3200400" lvl="6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7pPr>
            <a:lvl8pPr marL="3657600" lvl="7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8pPr>
            <a:lvl9pPr marL="4114800" lvl="8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9pPr>
          </a:lstStyle>
          <a:p>
            <a:endParaRPr/>
          </a:p>
        </p:txBody>
      </p:sp>
      <p:sp>
        <p:nvSpPr>
          <p:cNvPr id="143" name="Google Shape;143;gb8f07f4188_10_192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gb8f07f4188_10_192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b8f07f4188_10_192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8f07f4188_10_201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b8f07f4188_10_201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b8f07f4188_10_201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gb8f07f4188_10_201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8f07f4188_10_206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b8f07f4188_10_206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b8f07f4188_10_206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8f07f4188_10_210"/>
          <p:cNvSpPr txBox="1">
            <a:spLocks noGrp="1"/>
          </p:cNvSpPr>
          <p:nvPr>
            <p:ph type="title"/>
          </p:nvPr>
        </p:nvSpPr>
        <p:spPr>
          <a:xfrm>
            <a:off x="304800" y="182033"/>
            <a:ext cx="2005500" cy="7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  <a:defRPr sz="1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b8f07f4188_10_210"/>
          <p:cNvSpPr txBox="1">
            <a:spLocks noGrp="1"/>
          </p:cNvSpPr>
          <p:nvPr>
            <p:ph type="body" idx="1"/>
          </p:nvPr>
        </p:nvSpPr>
        <p:spPr>
          <a:xfrm>
            <a:off x="2383367" y="182033"/>
            <a:ext cx="3407700" cy="39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>
            <a:lvl1pPr marL="457200" lvl="0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�"/>
              <a:defRPr sz="2100"/>
            </a:lvl1pPr>
            <a:lvl2pPr marL="914400" lvl="1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�"/>
              <a:defRPr sz="1900"/>
            </a:lvl2pPr>
            <a:lvl3pPr marL="1371600" lvl="2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3pPr>
            <a:lvl4pPr marL="1828800" lvl="3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4pPr>
            <a:lvl5pPr marL="2286000" lvl="4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5pPr>
            <a:lvl6pPr marL="2743200" lvl="5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6pPr>
            <a:lvl7pPr marL="3200400" lvl="6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7pPr>
            <a:lvl8pPr marL="3657600" lvl="7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8pPr>
            <a:lvl9pPr marL="4114800" lvl="8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9pPr>
          </a:lstStyle>
          <a:p>
            <a:endParaRPr/>
          </a:p>
        </p:txBody>
      </p:sp>
      <p:sp>
        <p:nvSpPr>
          <p:cNvPr id="158" name="Google Shape;158;gb8f07f4188_10_210"/>
          <p:cNvSpPr txBox="1">
            <a:spLocks noGrp="1"/>
          </p:cNvSpPr>
          <p:nvPr>
            <p:ph type="body" idx="2"/>
          </p:nvPr>
        </p:nvSpPr>
        <p:spPr>
          <a:xfrm>
            <a:off x="304800" y="956733"/>
            <a:ext cx="2005500" cy="31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>
            <a:lvl1pPr marL="45720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marL="914400" lvl="1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3pPr>
            <a:lvl4pPr marL="1828800" lvl="3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marL="3200400" lvl="6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marL="3657600" lvl="7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marL="4114800" lvl="8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159" name="Google Shape;159;gb8f07f4188_10_210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gb8f07f4188_10_210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b8f07f4188_10_210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8f07f4188_10_217"/>
          <p:cNvSpPr txBox="1">
            <a:spLocks noGrp="1"/>
          </p:cNvSpPr>
          <p:nvPr>
            <p:ph type="title"/>
          </p:nvPr>
        </p:nvSpPr>
        <p:spPr>
          <a:xfrm>
            <a:off x="1194859" y="3200400"/>
            <a:ext cx="36576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  <a:defRPr sz="1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b8f07f4188_10_217"/>
          <p:cNvSpPr>
            <a:spLocks noGrp="1"/>
          </p:cNvSpPr>
          <p:nvPr>
            <p:ph type="pic" idx="2"/>
          </p:nvPr>
        </p:nvSpPr>
        <p:spPr>
          <a:xfrm>
            <a:off x="1194859" y="408517"/>
            <a:ext cx="36576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Google Shape;165;gb8f07f4188_10_217"/>
          <p:cNvSpPr txBox="1">
            <a:spLocks noGrp="1"/>
          </p:cNvSpPr>
          <p:nvPr>
            <p:ph type="body" idx="1"/>
          </p:nvPr>
        </p:nvSpPr>
        <p:spPr>
          <a:xfrm>
            <a:off x="1194859" y="3578225"/>
            <a:ext cx="3657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>
            <a:lvl1pPr marL="45720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marL="914400" lvl="1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3pPr>
            <a:lvl4pPr marL="1828800" lvl="3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marL="3200400" lvl="6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marL="3657600" lvl="7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marL="4114800" lvl="8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166" name="Google Shape;166;gb8f07f4188_10_217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gb8f07f4188_10_217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b8f07f4188_10_217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8f07f4188_10_224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b8f07f4188_10_224"/>
          <p:cNvSpPr txBox="1">
            <a:spLocks noGrp="1"/>
          </p:cNvSpPr>
          <p:nvPr>
            <p:ph type="body" idx="1"/>
          </p:nvPr>
        </p:nvSpPr>
        <p:spPr>
          <a:xfrm rot="5400000">
            <a:off x="1539300" y="-167700"/>
            <a:ext cx="30174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>
            <a:lvl1pPr marL="457200" lvl="0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1pPr>
            <a:lvl2pPr marL="914400" lvl="1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2pPr>
            <a:lvl3pPr marL="137160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3pPr>
            <a:lvl4pPr marL="1828800" lvl="3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4pPr>
            <a:lvl5pPr marL="2286000" lvl="4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5pPr>
            <a:lvl6pPr marL="2743200" lvl="5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6pPr>
            <a:lvl7pPr marL="3200400" lvl="6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7pPr>
            <a:lvl8pPr marL="3657600" lvl="7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8pPr>
            <a:lvl9pPr marL="4114800" lvl="8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9pPr>
          </a:lstStyle>
          <a:p>
            <a:endParaRPr/>
          </a:p>
        </p:txBody>
      </p:sp>
      <p:sp>
        <p:nvSpPr>
          <p:cNvPr id="172" name="Google Shape;172;gb8f07f4188_10_224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gb8f07f4188_10_224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gb8f07f4188_10_224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8f07f4188_10_230"/>
          <p:cNvSpPr txBox="1">
            <a:spLocks noGrp="1"/>
          </p:cNvSpPr>
          <p:nvPr>
            <p:ph type="title"/>
          </p:nvPr>
        </p:nvSpPr>
        <p:spPr>
          <a:xfrm rot="5400000">
            <a:off x="3154950" y="1447742"/>
            <a:ext cx="3900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b8f07f4188_10_230"/>
          <p:cNvSpPr txBox="1">
            <a:spLocks noGrp="1"/>
          </p:cNvSpPr>
          <p:nvPr>
            <p:ph type="body" idx="1"/>
          </p:nvPr>
        </p:nvSpPr>
        <p:spPr>
          <a:xfrm rot="5400000">
            <a:off x="361000" y="126992"/>
            <a:ext cx="3900900" cy="4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>
            <a:lvl1pPr marL="457200" lvl="0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1pPr>
            <a:lvl2pPr marL="914400" lvl="1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2pPr>
            <a:lvl3pPr marL="137160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3pPr>
            <a:lvl4pPr marL="1828800" lvl="3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4pPr>
            <a:lvl5pPr marL="2286000" lvl="4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5pPr>
            <a:lvl6pPr marL="2743200" lvl="5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6pPr>
            <a:lvl7pPr marL="3200400" lvl="6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7pPr>
            <a:lvl8pPr marL="3657600" lvl="7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8pPr>
            <a:lvl9pPr marL="4114800" lvl="8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9pPr>
          </a:lstStyle>
          <a:p>
            <a:endParaRPr/>
          </a:p>
        </p:txBody>
      </p:sp>
      <p:sp>
        <p:nvSpPr>
          <p:cNvPr id="178" name="Google Shape;178;gb8f07f4188_10_230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gb8f07f4188_10_230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gb8f07f4188_10_230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8f07f4188_10_161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08" name="Google Shape;108;gb8f07f4188_10_161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>
            <a:lvl1pPr marL="457200" marR="0" lvl="0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�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�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gb8f07f4188_10_161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gb8f07f4188_10_161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gb8f07f4188_10_161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10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team-pfinder/Spring_Project" TargetMode="Externa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startbootstrap.com/template-overviews/sb-admin-2/" TargetMode="External"/><Relationship Id="rId5" Type="http://schemas.openxmlformats.org/officeDocument/2006/relationships/hyperlink" Target="https://themewagon.com/themes/free-bootstrap-4-html5-agency-website-template-homebuilder/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"/>
          <p:cNvSpPr/>
          <p:nvPr/>
        </p:nvSpPr>
        <p:spPr>
          <a:xfrm>
            <a:off x="3105301" y="3331800"/>
            <a:ext cx="59814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1">
                <a:solidFill>
                  <a:srgbClr val="00043C"/>
                </a:solidFill>
                <a:latin typeface="Malgun Gothic"/>
                <a:ea typeface="Malgun Gothic"/>
                <a:cs typeface="Malgun Gothic"/>
                <a:sym typeface="Malgun Gothic"/>
              </a:rPr>
              <a:t>PFINDER</a:t>
            </a:r>
            <a:r>
              <a:rPr lang="en-US" sz="4000" b="1" i="1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0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LOOKATION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"/>
          <p:cNvSpPr/>
          <p:nvPr/>
        </p:nvSpPr>
        <p:spPr>
          <a:xfrm>
            <a:off x="0" y="0"/>
            <a:ext cx="12192000" cy="1547446"/>
          </a:xfrm>
          <a:prstGeom prst="rect">
            <a:avLst/>
          </a:prstGeom>
          <a:solidFill>
            <a:srgbClr val="FDBE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7" name="Google Shape;187;p1"/>
          <p:cNvGrpSpPr/>
          <p:nvPr/>
        </p:nvGrpSpPr>
        <p:grpSpPr>
          <a:xfrm>
            <a:off x="2203450" y="1160096"/>
            <a:ext cx="7785100" cy="774700"/>
            <a:chOff x="2628900" y="1160096"/>
            <a:chExt cx="7785100" cy="774700"/>
          </a:xfrm>
        </p:grpSpPr>
        <p:sp>
          <p:nvSpPr>
            <p:cNvPr id="188" name="Google Shape;188;p1"/>
            <p:cNvSpPr/>
            <p:nvPr/>
          </p:nvSpPr>
          <p:spPr>
            <a:xfrm>
              <a:off x="2628900" y="1160096"/>
              <a:ext cx="6934200" cy="774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8600" dist="63500" dir="5400000" sx="96000" sy="96000" algn="t" rotWithShape="0">
                <a:srgbClr val="000000">
                  <a:alpha val="2588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공간 대여 및 예약 사이트</a:t>
              </a:r>
              <a:endParaRPr sz="18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9563100" y="1160096"/>
              <a:ext cx="850900" cy="774700"/>
            </a:xfrm>
            <a:prstGeom prst="rect">
              <a:avLst/>
            </a:prstGeom>
            <a:solidFill>
              <a:srgbClr val="00043C"/>
            </a:solidFill>
            <a:ln>
              <a:noFill/>
            </a:ln>
            <a:effectLst>
              <a:outerShdw blurRad="228600" dist="63500" dir="5400000" sx="96000" sy="96000" algn="t" rotWithShape="0">
                <a:srgbClr val="000000">
                  <a:alpha val="2588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90" name="Google Shape;190;p1"/>
          <p:cNvGrpSpPr/>
          <p:nvPr/>
        </p:nvGrpSpPr>
        <p:grpSpPr>
          <a:xfrm>
            <a:off x="9318625" y="1320799"/>
            <a:ext cx="481452" cy="479881"/>
            <a:chOff x="9318625" y="1320799"/>
            <a:chExt cx="481452" cy="479881"/>
          </a:xfrm>
        </p:grpSpPr>
        <p:sp>
          <p:nvSpPr>
            <p:cNvPr id="191" name="Google Shape;191;p1"/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 rot="-27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3" name="Google Shape;193;p1"/>
          <p:cNvSpPr/>
          <p:nvPr/>
        </p:nvSpPr>
        <p:spPr>
          <a:xfrm>
            <a:off x="-1" y="6822000"/>
            <a:ext cx="12192000" cy="360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1"/>
          <p:cNvSpPr txBox="1"/>
          <p:nvPr/>
        </p:nvSpPr>
        <p:spPr>
          <a:xfrm>
            <a:off x="2972225" y="32556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1">
                <a:solidFill>
                  <a:srgbClr val="FDBE34"/>
                </a:solidFill>
                <a:latin typeface="Malgun Gothic"/>
                <a:ea typeface="Malgun Gothic"/>
                <a:cs typeface="Malgun Gothic"/>
                <a:sym typeface="Malgun Gothic"/>
              </a:rPr>
              <a:t>PFINDER</a:t>
            </a:r>
            <a:endParaRPr>
              <a:solidFill>
                <a:srgbClr val="FDBE34"/>
              </a:solidFill>
            </a:endParaRPr>
          </a:p>
        </p:txBody>
      </p:sp>
      <p:sp>
        <p:nvSpPr>
          <p:cNvPr id="195" name="Google Shape;195;p1"/>
          <p:cNvSpPr txBox="1"/>
          <p:nvPr/>
        </p:nvSpPr>
        <p:spPr>
          <a:xfrm>
            <a:off x="6192000" y="5338950"/>
            <a:ext cx="5532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36393F"/>
                </a:solidFill>
              </a:rPr>
              <a:t>Team PFINDER</a:t>
            </a:r>
            <a:endParaRPr sz="1200" i="1">
              <a:solidFill>
                <a:srgbClr val="36393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36393F"/>
                </a:solidFill>
              </a:rPr>
              <a:t>팀장 : 김승범</a:t>
            </a:r>
            <a:endParaRPr sz="1200" i="1">
              <a:solidFill>
                <a:srgbClr val="36393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36393F"/>
                </a:solidFill>
              </a:rPr>
              <a:t>팀원 : 권소윤 김일웅 안혜지 조윤상 진영은</a:t>
            </a:r>
            <a:endParaRPr sz="1200" i="1">
              <a:solidFill>
                <a:srgbClr val="36393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8f21ff661_2_79"/>
          <p:cNvSpPr/>
          <p:nvPr/>
        </p:nvSpPr>
        <p:spPr>
          <a:xfrm>
            <a:off x="21600" y="0"/>
            <a:ext cx="12192000" cy="2349300"/>
          </a:xfrm>
          <a:prstGeom prst="rect">
            <a:avLst/>
          </a:prstGeom>
          <a:solidFill>
            <a:srgbClr val="00043C"/>
          </a:solidFill>
          <a:ln w="9525" cap="flat" cmpd="sng">
            <a:solidFill>
              <a:srgbClr val="0004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b8f21ff661_2_79"/>
          <p:cNvSpPr txBox="1"/>
          <p:nvPr/>
        </p:nvSpPr>
        <p:spPr>
          <a:xfrm>
            <a:off x="1326322" y="945800"/>
            <a:ext cx="20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464646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부기능 설명</a:t>
            </a:r>
            <a:endParaRPr sz="1500" i="0" u="none" strike="noStrike" cap="none">
              <a:solidFill>
                <a:schemeClr val="dk1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pic>
        <p:nvPicPr>
          <p:cNvPr id="358" name="Google Shape;358;gb8f21ff661_2_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1746" y="3461410"/>
            <a:ext cx="9597110" cy="561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gb8f21ff661_2_79"/>
          <p:cNvGrpSpPr/>
          <p:nvPr/>
        </p:nvGrpSpPr>
        <p:grpSpPr>
          <a:xfrm>
            <a:off x="-4920632" y="-2320975"/>
            <a:ext cx="22076467" cy="11493804"/>
            <a:chOff x="-7380580" y="-3481289"/>
            <a:chExt cx="33113045" cy="17239843"/>
          </a:xfrm>
        </p:grpSpPr>
        <p:pic>
          <p:nvPicPr>
            <p:cNvPr id="360" name="Google Shape;360;gb8f21ff661_2_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7380580" y="-3481289"/>
              <a:ext cx="33113045" cy="17239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gb8f21ff661_2_7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00372" y="832795"/>
              <a:ext cx="16556523" cy="86201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2" name="Google Shape;362;gb8f21ff661_2_7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4515783" y="3484164"/>
            <a:ext cx="3120951" cy="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b8f21ff661_2_79"/>
          <p:cNvSpPr txBox="1"/>
          <p:nvPr/>
        </p:nvSpPr>
        <p:spPr>
          <a:xfrm>
            <a:off x="7320226" y="2169650"/>
            <a:ext cx="3819600" cy="11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464646"/>
                </a:solidFill>
              </a:rPr>
              <a:t>마일리지</a:t>
            </a:r>
            <a:endParaRPr sz="1100" b="1">
              <a:solidFill>
                <a:srgbClr val="46464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6464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64646"/>
                </a:solidFill>
              </a:rPr>
              <a:t>- 마일리지 충전(정산)</a:t>
            </a:r>
            <a:endParaRPr sz="1100">
              <a:solidFill>
                <a:srgbClr val="46464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64646"/>
                </a:solidFill>
              </a:rPr>
              <a:t>- 마일리지 환전 </a:t>
            </a:r>
            <a:endParaRPr sz="1100">
              <a:solidFill>
                <a:srgbClr val="46464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gb8f21ff661_2_79"/>
          <p:cNvSpPr txBox="1"/>
          <p:nvPr/>
        </p:nvSpPr>
        <p:spPr>
          <a:xfrm>
            <a:off x="1195375" y="2169649"/>
            <a:ext cx="3482100" cy="11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464646"/>
                </a:solidFill>
              </a:rPr>
              <a:t>메신저</a:t>
            </a:r>
            <a:endParaRPr sz="1100" b="1">
              <a:solidFill>
                <a:srgbClr val="464646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464646"/>
              </a:solidFill>
            </a:endParaRPr>
          </a:p>
          <a:p>
            <a:pPr marL="91440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64646"/>
                </a:solidFill>
              </a:rPr>
              <a:t>- 호스트에게 메시지 전송</a:t>
            </a:r>
            <a:endParaRPr sz="1100">
              <a:solidFill>
                <a:srgbClr val="464646"/>
              </a:solidFill>
            </a:endParaRPr>
          </a:p>
          <a:p>
            <a:pPr marL="91440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64646"/>
                </a:solidFill>
              </a:rPr>
              <a:t>- 이용자에게 메시지 전송 </a:t>
            </a:r>
            <a:endParaRPr sz="1100">
              <a:solidFill>
                <a:srgbClr val="464646"/>
              </a:solidFill>
            </a:endParaRPr>
          </a:p>
        </p:txBody>
      </p:sp>
      <p:sp>
        <p:nvSpPr>
          <p:cNvPr id="365" name="Google Shape;365;gb8f21ff661_2_79"/>
          <p:cNvSpPr/>
          <p:nvPr/>
        </p:nvSpPr>
        <p:spPr>
          <a:xfrm>
            <a:off x="588050" y="969600"/>
            <a:ext cx="607325" cy="258900"/>
          </a:xfrm>
          <a:prstGeom prst="flowChartProcess">
            <a:avLst/>
          </a:prstGeom>
          <a:solidFill>
            <a:srgbClr val="FDBE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b8f21ff661_2_79"/>
          <p:cNvSpPr txBox="1"/>
          <p:nvPr/>
        </p:nvSpPr>
        <p:spPr>
          <a:xfrm>
            <a:off x="7320225" y="3944575"/>
            <a:ext cx="3819600" cy="11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 b="1">
                <a:solidFill>
                  <a:srgbClr val="464646"/>
                </a:solidFill>
              </a:rPr>
              <a:t>Q&amp;A, Review, 신고</a:t>
            </a:r>
            <a:endParaRPr sz="1100" b="1">
              <a:solidFill>
                <a:srgbClr val="464646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>
              <a:solidFill>
                <a:srgbClr val="464646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464646"/>
                </a:solidFill>
              </a:rPr>
              <a:t>- Q&amp;A</a:t>
            </a:r>
            <a:endParaRPr sz="1100">
              <a:solidFill>
                <a:srgbClr val="464646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64646"/>
                </a:solidFill>
              </a:rPr>
              <a:t>- Review</a:t>
            </a:r>
            <a:endParaRPr sz="1100">
              <a:solidFill>
                <a:srgbClr val="464646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464646"/>
                </a:solidFill>
              </a:rPr>
              <a:t>- 신고</a:t>
            </a:r>
            <a:endParaRPr sz="1100">
              <a:solidFill>
                <a:srgbClr val="464646"/>
              </a:solidFill>
            </a:endParaRPr>
          </a:p>
        </p:txBody>
      </p:sp>
      <p:sp>
        <p:nvSpPr>
          <p:cNvPr id="367" name="Google Shape;367;gb8f21ff661_2_79"/>
          <p:cNvSpPr txBox="1"/>
          <p:nvPr/>
        </p:nvSpPr>
        <p:spPr>
          <a:xfrm>
            <a:off x="1311750" y="3944574"/>
            <a:ext cx="3482100" cy="11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464646"/>
                </a:solidFill>
              </a:rPr>
              <a:t>공지사항, 도움말</a:t>
            </a:r>
            <a:endParaRPr sz="1100" b="1">
              <a:solidFill>
                <a:srgbClr val="464646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464646"/>
              </a:solidFill>
            </a:endParaRPr>
          </a:p>
          <a:p>
            <a:pPr marL="45720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64646"/>
                </a:solidFill>
              </a:rPr>
              <a:t>- 공지사항</a:t>
            </a:r>
            <a:endParaRPr sz="1100">
              <a:solidFill>
                <a:srgbClr val="464646"/>
              </a:solidFill>
            </a:endParaRPr>
          </a:p>
          <a:p>
            <a:pPr marL="45720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64646"/>
                </a:solidFill>
              </a:rPr>
              <a:t>- 도움말</a:t>
            </a:r>
            <a:endParaRPr sz="1100">
              <a:solidFill>
                <a:srgbClr val="464646"/>
              </a:solidFill>
            </a:endParaRPr>
          </a:p>
        </p:txBody>
      </p:sp>
      <p:pic>
        <p:nvPicPr>
          <p:cNvPr id="368" name="Google Shape;368;gb8f21ff661_2_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4075" y="3988850"/>
            <a:ext cx="545800" cy="5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b8f21ff661_2_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52662" y="3988838"/>
            <a:ext cx="545800" cy="5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b8f21ff661_2_7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23314" y="2344600"/>
            <a:ext cx="645512" cy="645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b8f21ff661_2_7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21900" y="2382850"/>
            <a:ext cx="607300" cy="6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b8f21ff661_2_79"/>
          <p:cNvSpPr txBox="1"/>
          <p:nvPr/>
        </p:nvSpPr>
        <p:spPr>
          <a:xfrm>
            <a:off x="1326322" y="945800"/>
            <a:ext cx="20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464646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부기능 설명</a:t>
            </a:r>
            <a:endParaRPr sz="1500" i="0" u="none" strike="noStrike" cap="none">
              <a:solidFill>
                <a:schemeClr val="dk1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pic>
        <p:nvPicPr>
          <p:cNvPr id="373" name="Google Shape;373;gb8f21ff661_2_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1746" y="3461410"/>
            <a:ext cx="9597110" cy="56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8f07f4188_10_508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9" name="Google Shape;379;gb8f07f4188_10_508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38100" dir="5400000" sx="95000" sy="95000" algn="t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주기능 설명 / </a:t>
            </a:r>
            <a:r>
              <a:rPr lang="en-US" sz="2400" b="1" i="1">
                <a:solidFill>
                  <a:srgbClr val="FDBE34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 등록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380" name="Google Shape;380;gb8f07f4188_10_508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381" name="Google Shape;381;gb8f07f4188_10_508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82" name="Google Shape;382;gb8f07f4188_10_508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383" name="Google Shape;383;gb8f07f4188_10_508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name="adj" fmla="val 1218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gb8f07f4188_10_508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385" name="Google Shape;385;gb8f07f4188_10_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13" y="1521701"/>
            <a:ext cx="7666674" cy="422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b8f07f4188_10_5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8000" y="3090749"/>
            <a:ext cx="5227224" cy="33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b8f07f4188_10_508"/>
          <p:cNvSpPr txBox="1"/>
          <p:nvPr/>
        </p:nvSpPr>
        <p:spPr>
          <a:xfrm>
            <a:off x="7827500" y="1282263"/>
            <a:ext cx="332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othic A1 Medium"/>
                <a:ea typeface="Gothic A1 Medium"/>
                <a:cs typeface="Gothic A1 Medium"/>
                <a:sym typeface="Gothic A1 Medium"/>
              </a:rPr>
              <a:t>호스트센터에서 공간 등록 버튼을 이용해 공간을 등록할 수 있으며, 다음 버튼을 통해 이동할 수 있다.</a:t>
            </a:r>
            <a:endParaRPr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b8f07f4188_10_527"/>
          <p:cNvSpPr txBox="1"/>
          <p:nvPr/>
        </p:nvSpPr>
        <p:spPr>
          <a:xfrm>
            <a:off x="7641300" y="1996013"/>
            <a:ext cx="332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othic A1 Medium"/>
                <a:ea typeface="Gothic A1 Medium"/>
                <a:cs typeface="Gothic A1 Medium"/>
                <a:sym typeface="Gothic A1 Medium"/>
              </a:rPr>
              <a:t>이용자는 이용자 홈페이지에서 원하는 공간을 선택해 예약할 수 있다.</a:t>
            </a:r>
            <a:endParaRPr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393" name="Google Shape;393;gb8f07f4188_10_527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gb8f07f4188_10_527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38100" dir="5400000" sx="95000" sy="95000" algn="t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주기능 설명 / </a:t>
            </a:r>
            <a:r>
              <a:rPr lang="en-US" sz="2400" b="1" i="1">
                <a:solidFill>
                  <a:srgbClr val="FDBE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395" name="Google Shape;395;gb8f07f4188_10_527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396" name="Google Shape;396;gb8f07f4188_10_527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97" name="Google Shape;397;gb8f07f4188_10_527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398" name="Google Shape;398;gb8f07f4188_10_527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name="adj" fmla="val 1218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9" name="Google Shape;399;gb8f07f4188_10_527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400" name="Google Shape;400;gb8f07f4188_10_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5" y="1570750"/>
            <a:ext cx="6415748" cy="39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b8f07f4188_10_5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370" y="3201306"/>
            <a:ext cx="3086025" cy="331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b8f07f4188_10_5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4395" y="3201293"/>
            <a:ext cx="3502684" cy="33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b8f07f4188_13_36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gb8f07f4188_13_36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38100" dir="5400000" sx="95000" sy="95000" algn="t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부기능 설명 / </a:t>
            </a:r>
            <a:r>
              <a:rPr lang="en-US" sz="2400" b="1" i="1">
                <a:solidFill>
                  <a:srgbClr val="FDBE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마일리지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409" name="Google Shape;409;gb8f07f4188_13_36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410" name="Google Shape;410;gb8f07f4188_13_36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11" name="Google Shape;411;gb8f07f4188_13_36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412" name="Google Shape;412;gb8f07f4188_13_36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name="adj" fmla="val 1218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3" name="Google Shape;413;gb8f07f4188_13_36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414" name="Google Shape;414;gb8f07f4188_1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064" y="977051"/>
            <a:ext cx="9925876" cy="558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b8f07f4188_13_24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gb8f07f4188_13_24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38100" dir="5400000" sx="95000" sy="95000" algn="t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부기능 설명 / </a:t>
            </a:r>
            <a:r>
              <a:rPr lang="en-US" sz="2400" b="1" i="1">
                <a:solidFill>
                  <a:srgbClr val="FDBE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마일리지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421" name="Google Shape;421;gb8f07f4188_13_24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422" name="Google Shape;422;gb8f07f4188_13_24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23" name="Google Shape;423;gb8f07f4188_13_24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424" name="Google Shape;424;gb8f07f4188_13_24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name="adj" fmla="val 1218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5" name="Google Shape;425;gb8f07f4188_13_24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426" name="Google Shape;426;gb8f07f4188_13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313" y="941325"/>
            <a:ext cx="8559367" cy="587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b8f07f4188_10_384"/>
          <p:cNvSpPr/>
          <p:nvPr/>
        </p:nvSpPr>
        <p:spPr>
          <a:xfrm>
            <a:off x="0" y="3756525"/>
            <a:ext cx="12192000" cy="3101400"/>
          </a:xfrm>
          <a:prstGeom prst="rect">
            <a:avLst/>
          </a:prstGeom>
          <a:solidFill>
            <a:srgbClr val="00043C"/>
          </a:solidFill>
          <a:ln w="9525" cap="flat" cmpd="sng">
            <a:solidFill>
              <a:srgbClr val="0004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2" name="Google Shape;432;gb8f07f4188_10_3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278" y="555224"/>
            <a:ext cx="11038233" cy="5747037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b8f07f4188_10_384"/>
          <p:cNvSpPr txBox="1"/>
          <p:nvPr/>
        </p:nvSpPr>
        <p:spPr>
          <a:xfrm>
            <a:off x="4696900" y="1836200"/>
            <a:ext cx="4047000" cy="17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Logical</a:t>
            </a:r>
            <a:endParaRPr sz="4800"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Design</a:t>
            </a:r>
            <a:endParaRPr sz="4800"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34" name="Google Shape;434;gb8f07f4188_10_384"/>
          <p:cNvSpPr txBox="1"/>
          <p:nvPr/>
        </p:nvSpPr>
        <p:spPr>
          <a:xfrm>
            <a:off x="4768338" y="3583111"/>
            <a:ext cx="77835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0" u="none" strike="noStrike" cap="none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이곳에 텍스트를 입력하세요. 이곳을 더블클릭하여 텍스트를 수정할 수 있습니다.</a:t>
            </a:r>
            <a:endParaRPr sz="1300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35" name="Google Shape;435;gb8f07f4188_10_384"/>
          <p:cNvSpPr/>
          <p:nvPr/>
        </p:nvSpPr>
        <p:spPr>
          <a:xfrm>
            <a:off x="1347650" y="0"/>
            <a:ext cx="2507100" cy="3347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gb8f07f4188_10_384"/>
          <p:cNvSpPr txBox="1"/>
          <p:nvPr/>
        </p:nvSpPr>
        <p:spPr>
          <a:xfrm>
            <a:off x="1234053" y="1874300"/>
            <a:ext cx="36105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800" b="0" i="0" u="none" strike="noStrike" cap="non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0</a:t>
            </a:r>
            <a:r>
              <a:rPr lang="en-US" sz="11800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3</a:t>
            </a:r>
            <a:r>
              <a:rPr lang="en-US" sz="11800" b="0" i="0" u="none" strike="noStrike" cap="non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1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b8f07f4188_5_24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2" name="Google Shape;442;gb8f07f4188_5_24"/>
          <p:cNvSpPr/>
          <p:nvPr/>
        </p:nvSpPr>
        <p:spPr>
          <a:xfrm>
            <a:off x="0" y="854792"/>
            <a:ext cx="12192000" cy="6003208"/>
          </a:xfrm>
          <a:custGeom>
            <a:avLst/>
            <a:gdLst/>
            <a:ahLst/>
            <a:cxnLst/>
            <a:rect l="l" t="t" r="r" b="b"/>
            <a:pathLst>
              <a:path w="12192000" h="6003208" extrusionOk="0">
                <a:moveTo>
                  <a:pt x="11765280" y="0"/>
                </a:moveTo>
                <a:lnTo>
                  <a:pt x="12192000" y="0"/>
                </a:lnTo>
                <a:lnTo>
                  <a:pt x="12192000" y="5723808"/>
                </a:lnTo>
                <a:lnTo>
                  <a:pt x="12192000" y="6003208"/>
                </a:lnTo>
                <a:lnTo>
                  <a:pt x="11765280" y="6003208"/>
                </a:lnTo>
                <a:lnTo>
                  <a:pt x="426720" y="6003208"/>
                </a:lnTo>
                <a:lnTo>
                  <a:pt x="0" y="6003208"/>
                </a:lnTo>
                <a:lnTo>
                  <a:pt x="0" y="5723808"/>
                </a:lnTo>
                <a:lnTo>
                  <a:pt x="0" y="0"/>
                </a:lnTo>
                <a:lnTo>
                  <a:pt x="426720" y="0"/>
                </a:lnTo>
                <a:lnTo>
                  <a:pt x="426720" y="5723808"/>
                </a:lnTo>
                <a:lnTo>
                  <a:pt x="11765280" y="572380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3" name="Google Shape;443;gb8f07f4188_5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b8f21ff661_2_2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gb8f21ff661_2_2"/>
          <p:cNvSpPr/>
          <p:nvPr/>
        </p:nvSpPr>
        <p:spPr>
          <a:xfrm>
            <a:off x="0" y="854792"/>
            <a:ext cx="12192000" cy="6003208"/>
          </a:xfrm>
          <a:custGeom>
            <a:avLst/>
            <a:gdLst/>
            <a:ahLst/>
            <a:cxnLst/>
            <a:rect l="l" t="t" r="r" b="b"/>
            <a:pathLst>
              <a:path w="12192000" h="6003208" extrusionOk="0">
                <a:moveTo>
                  <a:pt x="11765280" y="0"/>
                </a:moveTo>
                <a:lnTo>
                  <a:pt x="12192000" y="0"/>
                </a:lnTo>
                <a:lnTo>
                  <a:pt x="12192000" y="5723808"/>
                </a:lnTo>
                <a:lnTo>
                  <a:pt x="12192000" y="6003208"/>
                </a:lnTo>
                <a:lnTo>
                  <a:pt x="11765280" y="6003208"/>
                </a:lnTo>
                <a:lnTo>
                  <a:pt x="426720" y="6003208"/>
                </a:lnTo>
                <a:lnTo>
                  <a:pt x="0" y="6003208"/>
                </a:lnTo>
                <a:lnTo>
                  <a:pt x="0" y="5723808"/>
                </a:lnTo>
                <a:lnTo>
                  <a:pt x="0" y="0"/>
                </a:lnTo>
                <a:lnTo>
                  <a:pt x="426720" y="0"/>
                </a:lnTo>
                <a:lnTo>
                  <a:pt x="426720" y="5723808"/>
                </a:lnTo>
                <a:lnTo>
                  <a:pt x="11765280" y="572380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0" name="Google Shape;450;gb8f21ff661_2_2"/>
          <p:cNvPicPr preferRelativeResize="0"/>
          <p:nvPr/>
        </p:nvPicPr>
        <p:blipFill rotWithShape="1">
          <a:blip r:embed="rId3">
            <a:alphaModFix/>
          </a:blip>
          <a:srcRect t="9041"/>
          <a:stretch/>
        </p:blipFill>
        <p:spPr>
          <a:xfrm>
            <a:off x="1206700" y="1255913"/>
            <a:ext cx="9778599" cy="52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b8f21ff661_2_2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38100" dir="5400000" sx="95000" sy="95000" algn="t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전체적인논리 </a:t>
            </a:r>
            <a:r>
              <a:rPr lang="en-US" sz="2400" b="1" i="1">
                <a:solidFill>
                  <a:srgbClr val="FDBE34"/>
                </a:solidFill>
                <a:latin typeface="Malgun Gothic"/>
                <a:ea typeface="Malgun Gothic"/>
                <a:cs typeface="Malgun Gothic"/>
                <a:sym typeface="Malgun Gothic"/>
              </a:rPr>
              <a:t>ERD</a:t>
            </a:r>
            <a:r>
              <a:rPr lang="en-US" sz="24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간략한 구조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52" name="Google Shape;452;gb8f21ff661_2_2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453" name="Google Shape;453;gb8f21ff661_2_2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4" name="Google Shape;454;gb8f21ff661_2_2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455" name="Google Shape;455;gb8f21ff661_2_2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name="adj" fmla="val 1218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6" name="Google Shape;456;gb8f21ff661_2_2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8f07f4188_7_177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gb8f07f4188_7_177"/>
          <p:cNvSpPr/>
          <p:nvPr/>
        </p:nvSpPr>
        <p:spPr>
          <a:xfrm>
            <a:off x="0" y="854792"/>
            <a:ext cx="12192000" cy="6003208"/>
          </a:xfrm>
          <a:custGeom>
            <a:avLst/>
            <a:gdLst/>
            <a:ahLst/>
            <a:cxnLst/>
            <a:rect l="l" t="t" r="r" b="b"/>
            <a:pathLst>
              <a:path w="12192000" h="6003208" extrusionOk="0">
                <a:moveTo>
                  <a:pt x="11765280" y="0"/>
                </a:moveTo>
                <a:lnTo>
                  <a:pt x="12192000" y="0"/>
                </a:lnTo>
                <a:lnTo>
                  <a:pt x="12192000" y="5723808"/>
                </a:lnTo>
                <a:lnTo>
                  <a:pt x="12192000" y="6003208"/>
                </a:lnTo>
                <a:lnTo>
                  <a:pt x="11765280" y="6003208"/>
                </a:lnTo>
                <a:lnTo>
                  <a:pt x="426720" y="6003208"/>
                </a:lnTo>
                <a:lnTo>
                  <a:pt x="0" y="6003208"/>
                </a:lnTo>
                <a:lnTo>
                  <a:pt x="0" y="5723808"/>
                </a:lnTo>
                <a:lnTo>
                  <a:pt x="0" y="0"/>
                </a:lnTo>
                <a:lnTo>
                  <a:pt x="426720" y="0"/>
                </a:lnTo>
                <a:lnTo>
                  <a:pt x="426720" y="5723808"/>
                </a:lnTo>
                <a:lnTo>
                  <a:pt x="11765280" y="572380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gb8f07f4188_7_177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38100" dir="5400000" sx="95000" sy="95000" algn="t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FDBE34"/>
                </a:solidFill>
                <a:latin typeface="Malgun Gothic"/>
                <a:ea typeface="Malgun Gothic"/>
                <a:cs typeface="Malgun Gothic"/>
                <a:sym typeface="Malgun Gothic"/>
              </a:rPr>
              <a:t>ERD</a:t>
            </a:r>
            <a:r>
              <a:rPr lang="en-US" sz="24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논리구조(공간정보, 예약)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64" name="Google Shape;464;gb8f07f4188_7_177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465" name="Google Shape;465;gb8f07f4188_7_177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66" name="Google Shape;466;gb8f07f4188_7_177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467" name="Google Shape;467;gb8f07f4188_7_177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name="adj" fmla="val 1218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8" name="Google Shape;468;gb8f07f4188_7_177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469" name="Google Shape;469;gb8f07f4188_7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650" y="823761"/>
            <a:ext cx="3979176" cy="60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b8f07f4188_7_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2825" y="1509325"/>
            <a:ext cx="3571050" cy="399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b8f07f4188_10_396"/>
          <p:cNvSpPr/>
          <p:nvPr/>
        </p:nvSpPr>
        <p:spPr>
          <a:xfrm>
            <a:off x="0" y="5813325"/>
            <a:ext cx="12192000" cy="1044600"/>
          </a:xfrm>
          <a:prstGeom prst="rect">
            <a:avLst/>
          </a:prstGeom>
          <a:solidFill>
            <a:srgbClr val="00043C"/>
          </a:solidFill>
          <a:ln w="9525" cap="flat" cmpd="sng">
            <a:solidFill>
              <a:srgbClr val="0004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6" name="Google Shape;476;gb8f07f4188_10_3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278" y="555224"/>
            <a:ext cx="11038233" cy="574703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b8f07f4188_10_396"/>
          <p:cNvSpPr txBox="1"/>
          <p:nvPr/>
        </p:nvSpPr>
        <p:spPr>
          <a:xfrm>
            <a:off x="4696900" y="1836200"/>
            <a:ext cx="4047000" cy="17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Physical</a:t>
            </a:r>
            <a:endParaRPr sz="4800"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Design</a:t>
            </a:r>
            <a:endParaRPr sz="4800"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78" name="Google Shape;478;gb8f07f4188_10_396"/>
          <p:cNvSpPr txBox="1"/>
          <p:nvPr/>
        </p:nvSpPr>
        <p:spPr>
          <a:xfrm>
            <a:off x="4768359" y="3583100"/>
            <a:ext cx="51813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64646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실제 구현에 사용된 파일정보</a:t>
            </a:r>
            <a:endParaRPr sz="1300" i="0" u="none" strike="noStrike" cap="none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479" name="Google Shape;479;gb8f07f4188_10_396"/>
          <p:cNvSpPr/>
          <p:nvPr/>
        </p:nvSpPr>
        <p:spPr>
          <a:xfrm>
            <a:off x="1347650" y="0"/>
            <a:ext cx="2507100" cy="3347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b8f07f4188_10_396"/>
          <p:cNvSpPr txBox="1"/>
          <p:nvPr/>
        </p:nvSpPr>
        <p:spPr>
          <a:xfrm>
            <a:off x="1234053" y="1874300"/>
            <a:ext cx="36105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800" b="0" i="0" u="none" strike="noStrike" cap="non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0</a:t>
            </a:r>
            <a:r>
              <a:rPr lang="en-US" sz="11800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4</a:t>
            </a:r>
            <a:r>
              <a:rPr lang="en-US" sz="11800" b="0" i="0" u="none" strike="noStrike" cap="non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1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/>
          <p:nvPr/>
        </p:nvSpPr>
        <p:spPr>
          <a:xfrm>
            <a:off x="0" y="0"/>
            <a:ext cx="12192000" cy="854792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p2"/>
          <p:cNvSpPr/>
          <p:nvPr/>
        </p:nvSpPr>
        <p:spPr>
          <a:xfrm>
            <a:off x="426720" y="294464"/>
            <a:ext cx="11338560" cy="56032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38100" dir="5400000" sx="95000" sy="95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FDBE34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</a:t>
            </a:r>
            <a:r>
              <a:rPr lang="en-US" sz="24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TENTS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02" name="Google Shape;202;p2"/>
          <p:cNvGrpSpPr/>
          <p:nvPr/>
        </p:nvGrpSpPr>
        <p:grpSpPr>
          <a:xfrm>
            <a:off x="11149838" y="294464"/>
            <a:ext cx="615442" cy="560328"/>
            <a:chOff x="9137650" y="294464"/>
            <a:chExt cx="850900" cy="774700"/>
          </a:xfrm>
        </p:grpSpPr>
        <p:sp>
          <p:nvSpPr>
            <p:cNvPr id="203" name="Google Shape;203;p2"/>
            <p:cNvSpPr/>
            <p:nvPr/>
          </p:nvSpPr>
          <p:spPr>
            <a:xfrm>
              <a:off x="9137650" y="294464"/>
              <a:ext cx="850900" cy="7747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04" name="Google Shape;204;p2"/>
            <p:cNvGrpSpPr/>
            <p:nvPr/>
          </p:nvGrpSpPr>
          <p:grpSpPr>
            <a:xfrm>
              <a:off x="9336184" y="455167"/>
              <a:ext cx="481451" cy="479881"/>
              <a:chOff x="9336184" y="1320799"/>
              <a:chExt cx="481451" cy="479881"/>
            </a:xfrm>
          </p:grpSpPr>
          <p:sp>
            <p:nvSpPr>
              <p:cNvPr id="205" name="Google Shape;205;p2"/>
              <p:cNvSpPr/>
              <p:nvPr/>
            </p:nvSpPr>
            <p:spPr>
              <a:xfrm>
                <a:off x="9336184" y="1320799"/>
                <a:ext cx="388920" cy="388921"/>
              </a:xfrm>
              <a:prstGeom prst="donut">
                <a:avLst>
                  <a:gd name="adj" fmla="val 1218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rot="-2700000">
                <a:off x="9702244" y="1600148"/>
                <a:ext cx="45719" cy="2160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07" name="Google Shape;207;p2"/>
          <p:cNvSpPr/>
          <p:nvPr/>
        </p:nvSpPr>
        <p:spPr>
          <a:xfrm>
            <a:off x="0" y="854792"/>
            <a:ext cx="12192000" cy="6003208"/>
          </a:xfrm>
          <a:custGeom>
            <a:avLst/>
            <a:gdLst/>
            <a:ahLst/>
            <a:cxnLst/>
            <a:rect l="l" t="t" r="r" b="b"/>
            <a:pathLst>
              <a:path w="12192000" h="6003208" extrusionOk="0">
                <a:moveTo>
                  <a:pt x="11765280" y="0"/>
                </a:moveTo>
                <a:lnTo>
                  <a:pt x="12192000" y="0"/>
                </a:lnTo>
                <a:lnTo>
                  <a:pt x="12192000" y="5723808"/>
                </a:lnTo>
                <a:lnTo>
                  <a:pt x="12192000" y="6003208"/>
                </a:lnTo>
                <a:lnTo>
                  <a:pt x="11765280" y="6003208"/>
                </a:lnTo>
                <a:lnTo>
                  <a:pt x="426720" y="6003208"/>
                </a:lnTo>
                <a:lnTo>
                  <a:pt x="0" y="6003208"/>
                </a:lnTo>
                <a:lnTo>
                  <a:pt x="0" y="5723808"/>
                </a:lnTo>
                <a:lnTo>
                  <a:pt x="0" y="0"/>
                </a:lnTo>
                <a:lnTo>
                  <a:pt x="426720" y="0"/>
                </a:lnTo>
                <a:lnTo>
                  <a:pt x="426720" y="5723808"/>
                </a:lnTo>
                <a:lnTo>
                  <a:pt x="11765280" y="572380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8" name="Google Shape;208;p2"/>
          <p:cNvGrpSpPr/>
          <p:nvPr/>
        </p:nvGrpSpPr>
        <p:grpSpPr>
          <a:xfrm>
            <a:off x="8009779" y="1248844"/>
            <a:ext cx="2801840" cy="2801840"/>
            <a:chOff x="641965" y="1943715"/>
            <a:chExt cx="2801840" cy="2801840"/>
          </a:xfrm>
        </p:grpSpPr>
        <p:sp>
          <p:nvSpPr>
            <p:cNvPr id="209" name="Google Shape;209;p2"/>
            <p:cNvSpPr/>
            <p:nvPr/>
          </p:nvSpPr>
          <p:spPr>
            <a:xfrm rot="2700000">
              <a:off x="1052285" y="2354035"/>
              <a:ext cx="1981200" cy="1981200"/>
            </a:xfrm>
            <a:prstGeom prst="teardrop">
              <a:avLst>
                <a:gd name="adj" fmla="val 100000"/>
              </a:avLst>
            </a:prstGeom>
            <a:solidFill>
              <a:srgbClr val="D8D8D8"/>
            </a:solidFill>
            <a:ln w="1333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1157536" y="2461700"/>
              <a:ext cx="1764000" cy="176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11" name="Google Shape;211;p2"/>
          <p:cNvGrpSpPr/>
          <p:nvPr/>
        </p:nvGrpSpPr>
        <p:grpSpPr>
          <a:xfrm>
            <a:off x="6204223" y="1248843"/>
            <a:ext cx="2801840" cy="2801840"/>
            <a:chOff x="641965" y="1943715"/>
            <a:chExt cx="2801840" cy="2801840"/>
          </a:xfrm>
        </p:grpSpPr>
        <p:sp>
          <p:nvSpPr>
            <p:cNvPr id="212" name="Google Shape;212;p2"/>
            <p:cNvSpPr/>
            <p:nvPr/>
          </p:nvSpPr>
          <p:spPr>
            <a:xfrm rot="2700000">
              <a:off x="1052285" y="2354035"/>
              <a:ext cx="1981200" cy="1981200"/>
            </a:xfrm>
            <a:prstGeom prst="teardrop">
              <a:avLst>
                <a:gd name="adj" fmla="val 100000"/>
              </a:avLst>
            </a:prstGeom>
            <a:solidFill>
              <a:srgbClr val="FDBE34"/>
            </a:solidFill>
            <a:ln w="1333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159210" y="2461701"/>
              <a:ext cx="1764000" cy="176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14" name="Google Shape;214;p2"/>
          <p:cNvGrpSpPr/>
          <p:nvPr/>
        </p:nvGrpSpPr>
        <p:grpSpPr>
          <a:xfrm>
            <a:off x="4398667" y="1248842"/>
            <a:ext cx="2801840" cy="2801840"/>
            <a:chOff x="641965" y="1943715"/>
            <a:chExt cx="2801840" cy="2801840"/>
          </a:xfrm>
        </p:grpSpPr>
        <p:sp>
          <p:nvSpPr>
            <p:cNvPr id="215" name="Google Shape;215;p2"/>
            <p:cNvSpPr/>
            <p:nvPr/>
          </p:nvSpPr>
          <p:spPr>
            <a:xfrm rot="2700000">
              <a:off x="1052285" y="2354035"/>
              <a:ext cx="1981200" cy="1981200"/>
            </a:xfrm>
            <a:prstGeom prst="teardrop">
              <a:avLst>
                <a:gd name="adj" fmla="val 100000"/>
              </a:avLst>
            </a:prstGeom>
            <a:solidFill>
              <a:srgbClr val="D8D8D8"/>
            </a:solidFill>
            <a:ln w="1333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160884" y="2466815"/>
              <a:ext cx="1764000" cy="176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17" name="Google Shape;217;p2"/>
          <p:cNvGrpSpPr/>
          <p:nvPr/>
        </p:nvGrpSpPr>
        <p:grpSpPr>
          <a:xfrm>
            <a:off x="2593111" y="1248841"/>
            <a:ext cx="2801840" cy="2801840"/>
            <a:chOff x="641965" y="1943715"/>
            <a:chExt cx="2801840" cy="2801840"/>
          </a:xfrm>
        </p:grpSpPr>
        <p:sp>
          <p:nvSpPr>
            <p:cNvPr id="218" name="Google Shape;218;p2"/>
            <p:cNvSpPr/>
            <p:nvPr/>
          </p:nvSpPr>
          <p:spPr>
            <a:xfrm rot="2700000">
              <a:off x="1052285" y="2354035"/>
              <a:ext cx="1981200" cy="1981200"/>
            </a:xfrm>
            <a:prstGeom prst="teardrop">
              <a:avLst>
                <a:gd name="adj" fmla="val 100000"/>
              </a:avLst>
            </a:prstGeom>
            <a:solidFill>
              <a:srgbClr val="FDBE34"/>
            </a:solidFill>
            <a:ln w="1333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160884" y="2462323"/>
              <a:ext cx="1764000" cy="176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20" name="Google Shape;220;p2"/>
          <p:cNvGrpSpPr/>
          <p:nvPr/>
        </p:nvGrpSpPr>
        <p:grpSpPr>
          <a:xfrm>
            <a:off x="787555" y="1248840"/>
            <a:ext cx="2801840" cy="2801840"/>
            <a:chOff x="641965" y="1943715"/>
            <a:chExt cx="2801840" cy="2801840"/>
          </a:xfrm>
        </p:grpSpPr>
        <p:sp>
          <p:nvSpPr>
            <p:cNvPr id="221" name="Google Shape;221;p2"/>
            <p:cNvSpPr/>
            <p:nvPr/>
          </p:nvSpPr>
          <p:spPr>
            <a:xfrm rot="2700000">
              <a:off x="1052285" y="2354035"/>
              <a:ext cx="1981200" cy="1981200"/>
            </a:xfrm>
            <a:prstGeom prst="teardrop">
              <a:avLst>
                <a:gd name="adj" fmla="val 100000"/>
              </a:avLst>
            </a:prstGeom>
            <a:solidFill>
              <a:srgbClr val="D8D8D8"/>
            </a:solidFill>
            <a:ln w="1333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160885" y="2462324"/>
              <a:ext cx="1764000" cy="176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23" name="Google Shape;223;p2"/>
          <p:cNvSpPr/>
          <p:nvPr/>
        </p:nvSpPr>
        <p:spPr>
          <a:xfrm flipH="1">
            <a:off x="1962419" y="2420146"/>
            <a:ext cx="350410" cy="430205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2"/>
          <p:cNvSpPr/>
          <p:nvPr/>
        </p:nvSpPr>
        <p:spPr>
          <a:xfrm>
            <a:off x="7440915" y="2512271"/>
            <a:ext cx="395606" cy="350745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FDBE3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5" name="Google Shape;225;p2"/>
          <p:cNvGrpSpPr/>
          <p:nvPr/>
        </p:nvGrpSpPr>
        <p:grpSpPr>
          <a:xfrm>
            <a:off x="9318491" y="2394932"/>
            <a:ext cx="287796" cy="392567"/>
            <a:chOff x="2597" y="4163"/>
            <a:chExt cx="217" cy="296"/>
          </a:xfrm>
        </p:grpSpPr>
        <p:sp>
          <p:nvSpPr>
            <p:cNvPr id="226" name="Google Shape;226;p2"/>
            <p:cNvSpPr/>
            <p:nvPr/>
          </p:nvSpPr>
          <p:spPr>
            <a:xfrm>
              <a:off x="2630" y="4163"/>
              <a:ext cx="151" cy="176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2664" y="4250"/>
              <a:ext cx="83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2597" y="4335"/>
              <a:ext cx="217" cy="124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0" name="Google Shape;230;p2"/>
          <p:cNvSpPr/>
          <p:nvPr/>
        </p:nvSpPr>
        <p:spPr>
          <a:xfrm>
            <a:off x="5744665" y="2531075"/>
            <a:ext cx="215408" cy="36229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1" name="Google Shape;231;p2"/>
          <p:cNvGrpSpPr/>
          <p:nvPr/>
        </p:nvGrpSpPr>
        <p:grpSpPr>
          <a:xfrm>
            <a:off x="3887041" y="2522147"/>
            <a:ext cx="349913" cy="282955"/>
            <a:chOff x="5919" y="4283"/>
            <a:chExt cx="324" cy="262"/>
          </a:xfrm>
        </p:grpSpPr>
        <p:sp>
          <p:nvSpPr>
            <p:cNvPr id="232" name="Google Shape;232;p2"/>
            <p:cNvSpPr/>
            <p:nvPr/>
          </p:nvSpPr>
          <p:spPr>
            <a:xfrm>
              <a:off x="6065" y="4421"/>
              <a:ext cx="32" cy="38"/>
            </a:xfrm>
            <a:custGeom>
              <a:avLst/>
              <a:gdLst/>
              <a:ahLst/>
              <a:cxnLst/>
              <a:rect l="l" t="t" r="r" b="b"/>
              <a:pathLst>
                <a:path w="349" h="421" extrusionOk="0">
                  <a:moveTo>
                    <a:pt x="175" y="0"/>
                  </a:moveTo>
                  <a:lnTo>
                    <a:pt x="206" y="2"/>
                  </a:lnTo>
                  <a:lnTo>
                    <a:pt x="235" y="9"/>
                  </a:lnTo>
                  <a:lnTo>
                    <a:pt x="263" y="22"/>
                  </a:lnTo>
                  <a:lnTo>
                    <a:pt x="287" y="40"/>
                  </a:lnTo>
                  <a:lnTo>
                    <a:pt x="308" y="60"/>
                  </a:lnTo>
                  <a:lnTo>
                    <a:pt x="326" y="84"/>
                  </a:lnTo>
                  <a:lnTo>
                    <a:pt x="338" y="111"/>
                  </a:lnTo>
                  <a:lnTo>
                    <a:pt x="346" y="140"/>
                  </a:lnTo>
                  <a:lnTo>
                    <a:pt x="349" y="171"/>
                  </a:lnTo>
                  <a:lnTo>
                    <a:pt x="349" y="249"/>
                  </a:lnTo>
                  <a:lnTo>
                    <a:pt x="346" y="280"/>
                  </a:lnTo>
                  <a:lnTo>
                    <a:pt x="338" y="309"/>
                  </a:lnTo>
                  <a:lnTo>
                    <a:pt x="326" y="336"/>
                  </a:lnTo>
                  <a:lnTo>
                    <a:pt x="308" y="360"/>
                  </a:lnTo>
                  <a:lnTo>
                    <a:pt x="287" y="381"/>
                  </a:lnTo>
                  <a:lnTo>
                    <a:pt x="263" y="398"/>
                  </a:lnTo>
                  <a:lnTo>
                    <a:pt x="235" y="410"/>
                  </a:lnTo>
                  <a:lnTo>
                    <a:pt x="206" y="419"/>
                  </a:lnTo>
                  <a:lnTo>
                    <a:pt x="175" y="421"/>
                  </a:lnTo>
                  <a:lnTo>
                    <a:pt x="143" y="419"/>
                  </a:lnTo>
                  <a:lnTo>
                    <a:pt x="113" y="410"/>
                  </a:lnTo>
                  <a:lnTo>
                    <a:pt x="87" y="398"/>
                  </a:lnTo>
                  <a:lnTo>
                    <a:pt x="62" y="381"/>
                  </a:lnTo>
                  <a:lnTo>
                    <a:pt x="41" y="360"/>
                  </a:lnTo>
                  <a:lnTo>
                    <a:pt x="24" y="336"/>
                  </a:lnTo>
                  <a:lnTo>
                    <a:pt x="11" y="309"/>
                  </a:lnTo>
                  <a:lnTo>
                    <a:pt x="3" y="280"/>
                  </a:lnTo>
                  <a:lnTo>
                    <a:pt x="0" y="249"/>
                  </a:lnTo>
                  <a:lnTo>
                    <a:pt x="0" y="171"/>
                  </a:lnTo>
                  <a:lnTo>
                    <a:pt x="3" y="140"/>
                  </a:lnTo>
                  <a:lnTo>
                    <a:pt x="11" y="111"/>
                  </a:lnTo>
                  <a:lnTo>
                    <a:pt x="24" y="84"/>
                  </a:lnTo>
                  <a:lnTo>
                    <a:pt x="41" y="60"/>
                  </a:lnTo>
                  <a:lnTo>
                    <a:pt x="62" y="40"/>
                  </a:lnTo>
                  <a:lnTo>
                    <a:pt x="87" y="22"/>
                  </a:lnTo>
                  <a:lnTo>
                    <a:pt x="113" y="9"/>
                  </a:lnTo>
                  <a:lnTo>
                    <a:pt x="143" y="2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DBE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5926" y="4448"/>
              <a:ext cx="310" cy="97"/>
            </a:xfrm>
            <a:custGeom>
              <a:avLst/>
              <a:gdLst/>
              <a:ahLst/>
              <a:cxnLst/>
              <a:rect l="l" t="t" r="r" b="b"/>
              <a:pathLst>
                <a:path w="3415" h="1067" extrusionOk="0">
                  <a:moveTo>
                    <a:pt x="0" y="0"/>
                  </a:moveTo>
                  <a:lnTo>
                    <a:pt x="49" y="20"/>
                  </a:lnTo>
                  <a:lnTo>
                    <a:pt x="101" y="35"/>
                  </a:lnTo>
                  <a:lnTo>
                    <a:pt x="156" y="45"/>
                  </a:lnTo>
                  <a:lnTo>
                    <a:pt x="211" y="48"/>
                  </a:lnTo>
                  <a:lnTo>
                    <a:pt x="1413" y="48"/>
                  </a:lnTo>
                  <a:lnTo>
                    <a:pt x="1428" y="88"/>
                  </a:lnTo>
                  <a:lnTo>
                    <a:pt x="1449" y="125"/>
                  </a:lnTo>
                  <a:lnTo>
                    <a:pt x="1476" y="160"/>
                  </a:lnTo>
                  <a:lnTo>
                    <a:pt x="1507" y="189"/>
                  </a:lnTo>
                  <a:lnTo>
                    <a:pt x="1541" y="215"/>
                  </a:lnTo>
                  <a:lnTo>
                    <a:pt x="1578" y="236"/>
                  </a:lnTo>
                  <a:lnTo>
                    <a:pt x="1619" y="251"/>
                  </a:lnTo>
                  <a:lnTo>
                    <a:pt x="1662" y="261"/>
                  </a:lnTo>
                  <a:lnTo>
                    <a:pt x="1708" y="264"/>
                  </a:lnTo>
                  <a:lnTo>
                    <a:pt x="1753" y="261"/>
                  </a:lnTo>
                  <a:lnTo>
                    <a:pt x="1796" y="251"/>
                  </a:lnTo>
                  <a:lnTo>
                    <a:pt x="1837" y="236"/>
                  </a:lnTo>
                  <a:lnTo>
                    <a:pt x="1875" y="215"/>
                  </a:lnTo>
                  <a:lnTo>
                    <a:pt x="1909" y="189"/>
                  </a:lnTo>
                  <a:lnTo>
                    <a:pt x="1939" y="160"/>
                  </a:lnTo>
                  <a:lnTo>
                    <a:pt x="1965" y="125"/>
                  </a:lnTo>
                  <a:lnTo>
                    <a:pt x="1986" y="88"/>
                  </a:lnTo>
                  <a:lnTo>
                    <a:pt x="2002" y="48"/>
                  </a:lnTo>
                  <a:lnTo>
                    <a:pt x="3204" y="48"/>
                  </a:lnTo>
                  <a:lnTo>
                    <a:pt x="3260" y="45"/>
                  </a:lnTo>
                  <a:lnTo>
                    <a:pt x="3314" y="35"/>
                  </a:lnTo>
                  <a:lnTo>
                    <a:pt x="3366" y="20"/>
                  </a:lnTo>
                  <a:lnTo>
                    <a:pt x="3415" y="0"/>
                  </a:lnTo>
                  <a:lnTo>
                    <a:pt x="3415" y="787"/>
                  </a:lnTo>
                  <a:lnTo>
                    <a:pt x="3412" y="828"/>
                  </a:lnTo>
                  <a:lnTo>
                    <a:pt x="3403" y="867"/>
                  </a:lnTo>
                  <a:lnTo>
                    <a:pt x="3389" y="905"/>
                  </a:lnTo>
                  <a:lnTo>
                    <a:pt x="3370" y="939"/>
                  </a:lnTo>
                  <a:lnTo>
                    <a:pt x="3346" y="971"/>
                  </a:lnTo>
                  <a:lnTo>
                    <a:pt x="3317" y="998"/>
                  </a:lnTo>
                  <a:lnTo>
                    <a:pt x="3286" y="1022"/>
                  </a:lnTo>
                  <a:lnTo>
                    <a:pt x="3251" y="1041"/>
                  </a:lnTo>
                  <a:lnTo>
                    <a:pt x="3214" y="1055"/>
                  </a:lnTo>
                  <a:lnTo>
                    <a:pt x="3174" y="1064"/>
                  </a:lnTo>
                  <a:lnTo>
                    <a:pt x="3132" y="1067"/>
                  </a:lnTo>
                  <a:lnTo>
                    <a:pt x="283" y="1067"/>
                  </a:lnTo>
                  <a:lnTo>
                    <a:pt x="242" y="1064"/>
                  </a:lnTo>
                  <a:lnTo>
                    <a:pt x="201" y="1055"/>
                  </a:lnTo>
                  <a:lnTo>
                    <a:pt x="163" y="1041"/>
                  </a:lnTo>
                  <a:lnTo>
                    <a:pt x="129" y="1022"/>
                  </a:lnTo>
                  <a:lnTo>
                    <a:pt x="97" y="998"/>
                  </a:lnTo>
                  <a:lnTo>
                    <a:pt x="69" y="971"/>
                  </a:lnTo>
                  <a:lnTo>
                    <a:pt x="46" y="939"/>
                  </a:lnTo>
                  <a:lnTo>
                    <a:pt x="26" y="905"/>
                  </a:lnTo>
                  <a:lnTo>
                    <a:pt x="12" y="867"/>
                  </a:lnTo>
                  <a:lnTo>
                    <a:pt x="3" y="828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BE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919" y="4283"/>
              <a:ext cx="324" cy="150"/>
            </a:xfrm>
            <a:custGeom>
              <a:avLst/>
              <a:gdLst/>
              <a:ahLst/>
              <a:cxnLst/>
              <a:rect l="l" t="t" r="r" b="b"/>
              <a:pathLst>
                <a:path w="3559" h="1653" extrusionOk="0">
                  <a:moveTo>
                    <a:pt x="1507" y="262"/>
                  </a:moveTo>
                  <a:lnTo>
                    <a:pt x="1467" y="265"/>
                  </a:lnTo>
                  <a:lnTo>
                    <a:pt x="1430" y="274"/>
                  </a:lnTo>
                  <a:lnTo>
                    <a:pt x="1394" y="287"/>
                  </a:lnTo>
                  <a:lnTo>
                    <a:pt x="1361" y="304"/>
                  </a:lnTo>
                  <a:lnTo>
                    <a:pt x="1331" y="327"/>
                  </a:lnTo>
                  <a:lnTo>
                    <a:pt x="1305" y="352"/>
                  </a:lnTo>
                  <a:lnTo>
                    <a:pt x="1282" y="381"/>
                  </a:lnTo>
                  <a:lnTo>
                    <a:pt x="1263" y="414"/>
                  </a:lnTo>
                  <a:lnTo>
                    <a:pt x="1247" y="448"/>
                  </a:lnTo>
                  <a:lnTo>
                    <a:pt x="2311" y="448"/>
                  </a:lnTo>
                  <a:lnTo>
                    <a:pt x="2297" y="414"/>
                  </a:lnTo>
                  <a:lnTo>
                    <a:pt x="2278" y="381"/>
                  </a:lnTo>
                  <a:lnTo>
                    <a:pt x="2255" y="352"/>
                  </a:lnTo>
                  <a:lnTo>
                    <a:pt x="2228" y="327"/>
                  </a:lnTo>
                  <a:lnTo>
                    <a:pt x="2198" y="304"/>
                  </a:lnTo>
                  <a:lnTo>
                    <a:pt x="2165" y="287"/>
                  </a:lnTo>
                  <a:lnTo>
                    <a:pt x="2130" y="274"/>
                  </a:lnTo>
                  <a:lnTo>
                    <a:pt x="2091" y="265"/>
                  </a:lnTo>
                  <a:lnTo>
                    <a:pt x="2052" y="262"/>
                  </a:lnTo>
                  <a:lnTo>
                    <a:pt x="1507" y="262"/>
                  </a:lnTo>
                  <a:close/>
                  <a:moveTo>
                    <a:pt x="1507" y="0"/>
                  </a:moveTo>
                  <a:lnTo>
                    <a:pt x="2052" y="0"/>
                  </a:lnTo>
                  <a:lnTo>
                    <a:pt x="2113" y="3"/>
                  </a:lnTo>
                  <a:lnTo>
                    <a:pt x="2171" y="14"/>
                  </a:lnTo>
                  <a:lnTo>
                    <a:pt x="2229" y="29"/>
                  </a:lnTo>
                  <a:lnTo>
                    <a:pt x="2283" y="51"/>
                  </a:lnTo>
                  <a:lnTo>
                    <a:pt x="2333" y="79"/>
                  </a:lnTo>
                  <a:lnTo>
                    <a:pt x="2380" y="111"/>
                  </a:lnTo>
                  <a:lnTo>
                    <a:pt x="2424" y="149"/>
                  </a:lnTo>
                  <a:lnTo>
                    <a:pt x="2463" y="190"/>
                  </a:lnTo>
                  <a:lnTo>
                    <a:pt x="2498" y="235"/>
                  </a:lnTo>
                  <a:lnTo>
                    <a:pt x="2528" y="283"/>
                  </a:lnTo>
                  <a:lnTo>
                    <a:pt x="2552" y="336"/>
                  </a:lnTo>
                  <a:lnTo>
                    <a:pt x="2571" y="391"/>
                  </a:lnTo>
                  <a:lnTo>
                    <a:pt x="2584" y="448"/>
                  </a:lnTo>
                  <a:lnTo>
                    <a:pt x="3264" y="448"/>
                  </a:lnTo>
                  <a:lnTo>
                    <a:pt x="3308" y="452"/>
                  </a:lnTo>
                  <a:lnTo>
                    <a:pt x="3348" y="460"/>
                  </a:lnTo>
                  <a:lnTo>
                    <a:pt x="3388" y="474"/>
                  </a:lnTo>
                  <a:lnTo>
                    <a:pt x="3424" y="493"/>
                  </a:lnTo>
                  <a:lnTo>
                    <a:pt x="3457" y="517"/>
                  </a:lnTo>
                  <a:lnTo>
                    <a:pt x="3486" y="545"/>
                  </a:lnTo>
                  <a:lnTo>
                    <a:pt x="3511" y="575"/>
                  </a:lnTo>
                  <a:lnTo>
                    <a:pt x="3531" y="610"/>
                  </a:lnTo>
                  <a:lnTo>
                    <a:pt x="3546" y="647"/>
                  </a:lnTo>
                  <a:lnTo>
                    <a:pt x="3555" y="687"/>
                  </a:lnTo>
                  <a:lnTo>
                    <a:pt x="3559" y="728"/>
                  </a:lnTo>
                  <a:lnTo>
                    <a:pt x="3559" y="1373"/>
                  </a:lnTo>
                  <a:lnTo>
                    <a:pt x="3555" y="1415"/>
                  </a:lnTo>
                  <a:lnTo>
                    <a:pt x="3546" y="1454"/>
                  </a:lnTo>
                  <a:lnTo>
                    <a:pt x="3532" y="1492"/>
                  </a:lnTo>
                  <a:lnTo>
                    <a:pt x="3513" y="1525"/>
                  </a:lnTo>
                  <a:lnTo>
                    <a:pt x="3489" y="1557"/>
                  </a:lnTo>
                  <a:lnTo>
                    <a:pt x="3462" y="1584"/>
                  </a:lnTo>
                  <a:lnTo>
                    <a:pt x="3430" y="1608"/>
                  </a:lnTo>
                  <a:lnTo>
                    <a:pt x="3395" y="1627"/>
                  </a:lnTo>
                  <a:lnTo>
                    <a:pt x="3357" y="1641"/>
                  </a:lnTo>
                  <a:lnTo>
                    <a:pt x="3318" y="1650"/>
                  </a:lnTo>
                  <a:lnTo>
                    <a:pt x="3276" y="1653"/>
                  </a:lnTo>
                  <a:lnTo>
                    <a:pt x="2087" y="1653"/>
                  </a:lnTo>
                  <a:lnTo>
                    <a:pt x="2082" y="1613"/>
                  </a:lnTo>
                  <a:lnTo>
                    <a:pt x="2072" y="1575"/>
                  </a:lnTo>
                  <a:lnTo>
                    <a:pt x="2059" y="1539"/>
                  </a:lnTo>
                  <a:lnTo>
                    <a:pt x="2041" y="1507"/>
                  </a:lnTo>
                  <a:lnTo>
                    <a:pt x="2019" y="1475"/>
                  </a:lnTo>
                  <a:lnTo>
                    <a:pt x="1992" y="1448"/>
                  </a:lnTo>
                  <a:lnTo>
                    <a:pt x="1990" y="1446"/>
                  </a:lnTo>
                  <a:lnTo>
                    <a:pt x="1987" y="1444"/>
                  </a:lnTo>
                  <a:lnTo>
                    <a:pt x="1968" y="1428"/>
                  </a:lnTo>
                  <a:lnTo>
                    <a:pt x="1948" y="1412"/>
                  </a:lnTo>
                  <a:lnTo>
                    <a:pt x="1933" y="1404"/>
                  </a:lnTo>
                  <a:lnTo>
                    <a:pt x="1915" y="1395"/>
                  </a:lnTo>
                  <a:lnTo>
                    <a:pt x="1898" y="1386"/>
                  </a:lnTo>
                  <a:lnTo>
                    <a:pt x="1882" y="1381"/>
                  </a:lnTo>
                  <a:lnTo>
                    <a:pt x="1867" y="1377"/>
                  </a:lnTo>
                  <a:lnTo>
                    <a:pt x="1854" y="1372"/>
                  </a:lnTo>
                  <a:lnTo>
                    <a:pt x="1840" y="1369"/>
                  </a:lnTo>
                  <a:lnTo>
                    <a:pt x="1811" y="1365"/>
                  </a:lnTo>
                  <a:lnTo>
                    <a:pt x="1780" y="1362"/>
                  </a:lnTo>
                  <a:lnTo>
                    <a:pt x="1748" y="1365"/>
                  </a:lnTo>
                  <a:lnTo>
                    <a:pt x="1718" y="1369"/>
                  </a:lnTo>
                  <a:lnTo>
                    <a:pt x="1705" y="1372"/>
                  </a:lnTo>
                  <a:lnTo>
                    <a:pt x="1692" y="1377"/>
                  </a:lnTo>
                  <a:lnTo>
                    <a:pt x="1676" y="1381"/>
                  </a:lnTo>
                  <a:lnTo>
                    <a:pt x="1661" y="1386"/>
                  </a:lnTo>
                  <a:lnTo>
                    <a:pt x="1643" y="1394"/>
                  </a:lnTo>
                  <a:lnTo>
                    <a:pt x="1627" y="1404"/>
                  </a:lnTo>
                  <a:lnTo>
                    <a:pt x="1621" y="1407"/>
                  </a:lnTo>
                  <a:lnTo>
                    <a:pt x="1616" y="1410"/>
                  </a:lnTo>
                  <a:lnTo>
                    <a:pt x="1610" y="1412"/>
                  </a:lnTo>
                  <a:lnTo>
                    <a:pt x="1591" y="1428"/>
                  </a:lnTo>
                  <a:lnTo>
                    <a:pt x="1572" y="1444"/>
                  </a:lnTo>
                  <a:lnTo>
                    <a:pt x="1569" y="1446"/>
                  </a:lnTo>
                  <a:lnTo>
                    <a:pt x="1566" y="1448"/>
                  </a:lnTo>
                  <a:lnTo>
                    <a:pt x="1540" y="1475"/>
                  </a:lnTo>
                  <a:lnTo>
                    <a:pt x="1518" y="1507"/>
                  </a:lnTo>
                  <a:lnTo>
                    <a:pt x="1499" y="1539"/>
                  </a:lnTo>
                  <a:lnTo>
                    <a:pt x="1486" y="1575"/>
                  </a:lnTo>
                  <a:lnTo>
                    <a:pt x="1476" y="1613"/>
                  </a:lnTo>
                  <a:lnTo>
                    <a:pt x="1472" y="1653"/>
                  </a:lnTo>
                  <a:lnTo>
                    <a:pt x="283" y="1653"/>
                  </a:lnTo>
                  <a:lnTo>
                    <a:pt x="241" y="1650"/>
                  </a:lnTo>
                  <a:lnTo>
                    <a:pt x="201" y="1641"/>
                  </a:lnTo>
                  <a:lnTo>
                    <a:pt x="164" y="1627"/>
                  </a:lnTo>
                  <a:lnTo>
                    <a:pt x="129" y="1608"/>
                  </a:lnTo>
                  <a:lnTo>
                    <a:pt x="98" y="1584"/>
                  </a:lnTo>
                  <a:lnTo>
                    <a:pt x="69" y="1557"/>
                  </a:lnTo>
                  <a:lnTo>
                    <a:pt x="46" y="1525"/>
                  </a:lnTo>
                  <a:lnTo>
                    <a:pt x="26" y="1491"/>
                  </a:lnTo>
                  <a:lnTo>
                    <a:pt x="12" y="1454"/>
                  </a:lnTo>
                  <a:lnTo>
                    <a:pt x="3" y="1415"/>
                  </a:lnTo>
                  <a:lnTo>
                    <a:pt x="0" y="1373"/>
                  </a:lnTo>
                  <a:lnTo>
                    <a:pt x="0" y="728"/>
                  </a:lnTo>
                  <a:lnTo>
                    <a:pt x="3" y="687"/>
                  </a:lnTo>
                  <a:lnTo>
                    <a:pt x="12" y="647"/>
                  </a:lnTo>
                  <a:lnTo>
                    <a:pt x="28" y="610"/>
                  </a:lnTo>
                  <a:lnTo>
                    <a:pt x="47" y="575"/>
                  </a:lnTo>
                  <a:lnTo>
                    <a:pt x="73" y="545"/>
                  </a:lnTo>
                  <a:lnTo>
                    <a:pt x="102" y="517"/>
                  </a:lnTo>
                  <a:lnTo>
                    <a:pt x="134" y="493"/>
                  </a:lnTo>
                  <a:lnTo>
                    <a:pt x="171" y="474"/>
                  </a:lnTo>
                  <a:lnTo>
                    <a:pt x="210" y="460"/>
                  </a:lnTo>
                  <a:lnTo>
                    <a:pt x="252" y="452"/>
                  </a:lnTo>
                  <a:lnTo>
                    <a:pt x="295" y="448"/>
                  </a:lnTo>
                  <a:lnTo>
                    <a:pt x="975" y="448"/>
                  </a:lnTo>
                  <a:lnTo>
                    <a:pt x="988" y="391"/>
                  </a:lnTo>
                  <a:lnTo>
                    <a:pt x="1007" y="336"/>
                  </a:lnTo>
                  <a:lnTo>
                    <a:pt x="1031" y="283"/>
                  </a:lnTo>
                  <a:lnTo>
                    <a:pt x="1060" y="235"/>
                  </a:lnTo>
                  <a:lnTo>
                    <a:pt x="1096" y="190"/>
                  </a:lnTo>
                  <a:lnTo>
                    <a:pt x="1134" y="149"/>
                  </a:lnTo>
                  <a:lnTo>
                    <a:pt x="1178" y="111"/>
                  </a:lnTo>
                  <a:lnTo>
                    <a:pt x="1225" y="79"/>
                  </a:lnTo>
                  <a:lnTo>
                    <a:pt x="1276" y="51"/>
                  </a:lnTo>
                  <a:lnTo>
                    <a:pt x="1330" y="29"/>
                  </a:lnTo>
                  <a:lnTo>
                    <a:pt x="1387" y="14"/>
                  </a:lnTo>
                  <a:lnTo>
                    <a:pt x="1445" y="3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FDBE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5" name="Google Shape;235;p2"/>
          <p:cNvSpPr/>
          <p:nvPr/>
        </p:nvSpPr>
        <p:spPr>
          <a:xfrm>
            <a:off x="1198500" y="4085300"/>
            <a:ext cx="22206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Proposal</a:t>
            </a:r>
            <a:endParaRPr sz="1800" b="1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purpose </a:t>
            </a:r>
            <a:endParaRPr sz="1800" b="1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 Background</a:t>
            </a:r>
            <a:endParaRPr sz="1800" b="1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2"/>
          <p:cNvSpPr/>
          <p:nvPr/>
        </p:nvSpPr>
        <p:spPr>
          <a:xfrm>
            <a:off x="3361825" y="5028025"/>
            <a:ext cx="18183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Conceptional</a:t>
            </a:r>
            <a:endParaRPr sz="1800" b="1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Design</a:t>
            </a:r>
            <a:endParaRPr sz="1800" b="1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2"/>
          <p:cNvSpPr/>
          <p:nvPr/>
        </p:nvSpPr>
        <p:spPr>
          <a:xfrm>
            <a:off x="6601576" y="5016050"/>
            <a:ext cx="25479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Database &amp; Module </a:t>
            </a:r>
            <a:endParaRPr sz="1800" b="1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Design</a:t>
            </a:r>
            <a:endParaRPr sz="1800" b="1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2"/>
          <p:cNvSpPr/>
          <p:nvPr/>
        </p:nvSpPr>
        <p:spPr>
          <a:xfrm>
            <a:off x="8674100" y="4048814"/>
            <a:ext cx="2220534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</a:t>
            </a:r>
            <a:endParaRPr sz="1800" b="1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Demonstration</a:t>
            </a:r>
            <a:endParaRPr sz="1800" b="1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9" name="Google Shape;239;p2"/>
          <p:cNvCxnSpPr/>
          <p:nvPr/>
        </p:nvCxnSpPr>
        <p:spPr>
          <a:xfrm>
            <a:off x="2188475" y="3688814"/>
            <a:ext cx="0" cy="360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dash"/>
            <a:miter lim="800000"/>
            <a:headEnd type="oval" w="sm" len="sm"/>
            <a:tailEnd type="oval" w="sm" len="sm"/>
          </a:ln>
        </p:spPr>
      </p:cxnSp>
      <p:cxnSp>
        <p:nvCxnSpPr>
          <p:cNvPr id="240" name="Google Shape;240;p2"/>
          <p:cNvCxnSpPr/>
          <p:nvPr/>
        </p:nvCxnSpPr>
        <p:spPr>
          <a:xfrm>
            <a:off x="3960931" y="3688814"/>
            <a:ext cx="0" cy="1188000"/>
          </a:xfrm>
          <a:prstGeom prst="straightConnector1">
            <a:avLst/>
          </a:prstGeom>
          <a:noFill/>
          <a:ln w="9525" cap="flat" cmpd="sng">
            <a:solidFill>
              <a:srgbClr val="FDBE34"/>
            </a:solidFill>
            <a:prstDash val="dash"/>
            <a:miter lim="800000"/>
            <a:headEnd type="oval" w="sm" len="sm"/>
            <a:tailEnd type="oval" w="sm" len="sm"/>
          </a:ln>
        </p:spPr>
      </p:cxnSp>
      <p:cxnSp>
        <p:nvCxnSpPr>
          <p:cNvPr id="241" name="Google Shape;241;p2"/>
          <p:cNvCxnSpPr/>
          <p:nvPr/>
        </p:nvCxnSpPr>
        <p:spPr>
          <a:xfrm>
            <a:off x="5859004" y="3688814"/>
            <a:ext cx="0" cy="360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dash"/>
            <a:miter lim="800000"/>
            <a:headEnd type="oval" w="sm" len="sm"/>
            <a:tailEnd type="oval" w="sm" len="sm"/>
          </a:ln>
        </p:spPr>
      </p:cxnSp>
      <p:cxnSp>
        <p:nvCxnSpPr>
          <p:cNvPr id="242" name="Google Shape;242;p2"/>
          <p:cNvCxnSpPr/>
          <p:nvPr/>
        </p:nvCxnSpPr>
        <p:spPr>
          <a:xfrm>
            <a:off x="7664715" y="3688814"/>
            <a:ext cx="0" cy="1188000"/>
          </a:xfrm>
          <a:prstGeom prst="straightConnector1">
            <a:avLst/>
          </a:prstGeom>
          <a:noFill/>
          <a:ln w="9525" cap="flat" cmpd="sng">
            <a:solidFill>
              <a:srgbClr val="FDBE34"/>
            </a:solidFill>
            <a:prstDash val="dash"/>
            <a:miter lim="800000"/>
            <a:headEnd type="oval" w="sm" len="sm"/>
            <a:tailEnd type="oval" w="sm" len="sm"/>
          </a:ln>
        </p:spPr>
      </p:cxnSp>
      <p:cxnSp>
        <p:nvCxnSpPr>
          <p:cNvPr id="243" name="Google Shape;243;p2"/>
          <p:cNvCxnSpPr/>
          <p:nvPr/>
        </p:nvCxnSpPr>
        <p:spPr>
          <a:xfrm>
            <a:off x="9433479" y="3688814"/>
            <a:ext cx="0" cy="360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dash"/>
            <a:miter lim="800000"/>
            <a:headEnd type="oval" w="sm" len="sm"/>
            <a:tailEnd type="oval" w="sm" len="sm"/>
          </a:ln>
        </p:spPr>
      </p:cxnSp>
      <p:sp>
        <p:nvSpPr>
          <p:cNvPr id="244" name="Google Shape;244;p2"/>
          <p:cNvSpPr txBox="1"/>
          <p:nvPr/>
        </p:nvSpPr>
        <p:spPr>
          <a:xfrm>
            <a:off x="5242902" y="4235750"/>
            <a:ext cx="16635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Logical</a:t>
            </a:r>
            <a:endParaRPr sz="1800" b="1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Design</a:t>
            </a:r>
            <a:endParaRPr sz="1800" b="1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b8f07f4188_7_200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6" name="Google Shape;486;gb8f07f4188_7_200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38100" dir="5400000" sx="95000" sy="95000" algn="t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테이블(이용자, 호스트)</a:t>
            </a:r>
            <a:endParaRPr sz="2400" b="1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7" name="Google Shape;487;gb8f07f4188_7_200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488" name="Google Shape;488;gb8f07f4188_7_200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89" name="Google Shape;489;gb8f07f4188_7_200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490" name="Google Shape;490;gb8f07f4188_7_200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name="adj" fmla="val 1218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1" name="Google Shape;491;gb8f07f4188_7_200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492" name="Google Shape;492;gb8f07f4188_7_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5" y="1048575"/>
            <a:ext cx="4554825" cy="1112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b8f07f4188_7_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887" y="5040373"/>
            <a:ext cx="3464238" cy="13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b8f07f4188_7_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75" y="3509640"/>
            <a:ext cx="4554825" cy="1327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b8f07f4188_7_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375" y="2160913"/>
            <a:ext cx="4554825" cy="1348717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b8f07f4188_7_200"/>
          <p:cNvSpPr txBox="1"/>
          <p:nvPr/>
        </p:nvSpPr>
        <p:spPr>
          <a:xfrm>
            <a:off x="761975" y="16581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497" name="Google Shape;497;gb8f07f4188_7_2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375" y="5001125"/>
            <a:ext cx="4149200" cy="138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b8f07f4188_7_2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1975" y="1048575"/>
            <a:ext cx="4447244" cy="86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b8f07f4188_7_2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29160" y="2053400"/>
            <a:ext cx="3945145" cy="112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b8f07f4188_7_2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68430" y="3180262"/>
            <a:ext cx="3945145" cy="143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b8f07f4188_7_2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70434" y="4764382"/>
            <a:ext cx="3945145" cy="96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b8f07f4188_7_20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70426" y="5797068"/>
            <a:ext cx="3945145" cy="966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b8f07f4188_7_263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gb8f07f4188_7_263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38100" dir="5400000" sx="95000" sy="95000" algn="t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테이블(관리자, 마일리지)</a:t>
            </a:r>
            <a:endParaRPr sz="2400" b="1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09" name="Google Shape;509;gb8f07f4188_7_263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510" name="Google Shape;510;gb8f07f4188_7_263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11" name="Google Shape;511;gb8f07f4188_7_263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512" name="Google Shape;512;gb8f07f4188_7_263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name="adj" fmla="val 1218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3" name="Google Shape;513;gb8f07f4188_7_263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514" name="Google Shape;514;gb8f07f4188_7_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13" y="868700"/>
            <a:ext cx="3376242" cy="916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b8f07f4188_7_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714" y="1785637"/>
            <a:ext cx="3376242" cy="119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b8f07f4188_7_2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716" y="2980573"/>
            <a:ext cx="3376242" cy="7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b8f07f4188_7_2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718" y="3780460"/>
            <a:ext cx="3376242" cy="931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b8f07f4188_7_2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720" y="4712021"/>
            <a:ext cx="3376242" cy="1204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b8f07f4188_7_2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0713" y="5916693"/>
            <a:ext cx="3376242" cy="94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b8f07f4188_7_2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86950" y="1629547"/>
            <a:ext cx="3376242" cy="965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b8f07f4188_7_2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86950" y="868696"/>
            <a:ext cx="3376242" cy="760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b8f07f4188_7_26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43350" y="2980563"/>
            <a:ext cx="3114750" cy="782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b8f07f4188_7_26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43342" y="3750216"/>
            <a:ext cx="3114750" cy="904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b8f07f4188_7_26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43358" y="4655108"/>
            <a:ext cx="3114750" cy="904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b8f07f4188_7_26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143350" y="5585724"/>
            <a:ext cx="3114750" cy="782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b8f07f4188_7_26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258092" y="3039640"/>
            <a:ext cx="3114750" cy="774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b8f07f4188_7_26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258108" y="3838207"/>
            <a:ext cx="3114750" cy="89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gb8f07f4188_7_26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258100" y="5357200"/>
            <a:ext cx="3114750" cy="8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b8f07f4188_7_26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58099" y="4688741"/>
            <a:ext cx="3114750" cy="668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b8f07f4188_7_320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5" name="Google Shape;535;gb8f07f4188_7_320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38100" dir="5400000" sx="95000" sy="95000" algn="t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테이블(공간정보)</a:t>
            </a:r>
            <a:endParaRPr sz="2400" b="1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6" name="Google Shape;536;gb8f07f4188_7_320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537" name="Google Shape;537;gb8f07f4188_7_320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8" name="Google Shape;538;gb8f07f4188_7_320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539" name="Google Shape;539;gb8f07f4188_7_320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name="adj" fmla="val 1218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0" name="Google Shape;540;gb8f07f4188_7_320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541" name="Google Shape;541;gb8f07f4188_7_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663" y="1025825"/>
            <a:ext cx="3179469" cy="734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b8f07f4188_7_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0676" y="3266531"/>
            <a:ext cx="3510638" cy="82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b8f07f4188_7_3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965" y="1025816"/>
            <a:ext cx="3510638" cy="66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b8f07f4188_7_3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4689" y="1904337"/>
            <a:ext cx="3179469" cy="134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b8f07f4188_7_3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370" y="1647055"/>
            <a:ext cx="3179469" cy="73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b8f07f4188_7_3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5977" y="2385911"/>
            <a:ext cx="3179469" cy="734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b8f07f4188_7_3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5984" y="3203242"/>
            <a:ext cx="3179469" cy="73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b8f07f4188_7_3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5978" y="4016648"/>
            <a:ext cx="3179469" cy="97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b8f07f4188_7_3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972" y="5069804"/>
            <a:ext cx="3179469" cy="1568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b8f07f4188_7_3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55778" y="4113110"/>
            <a:ext cx="3179469" cy="860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b8f07f4188_7_3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55785" y="5051279"/>
            <a:ext cx="3179469" cy="750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b8f07f4188_7_3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353154" y="5879397"/>
            <a:ext cx="3179469" cy="758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b8f07f4188_7_3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442273" y="1666429"/>
            <a:ext cx="3179469" cy="98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b8f07f4188_7_3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42282" y="2933156"/>
            <a:ext cx="3179469" cy="63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b8f07f4188_7_32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387685" y="3718515"/>
            <a:ext cx="3510638" cy="120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b8f07f4188_7_32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395586" y="4960850"/>
            <a:ext cx="3494848" cy="820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b8f07f4188_7_32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390324" y="5821996"/>
            <a:ext cx="3505374" cy="815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b8f07f4188_7_392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gb8f07f4188_7_392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38100" dir="5400000" sx="95000" sy="95000" algn="t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테이블(등록 및 검수, 예약)</a:t>
            </a:r>
            <a:endParaRPr sz="2400" b="1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64" name="Google Shape;564;gb8f07f4188_7_392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565" name="Google Shape;565;gb8f07f4188_7_392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66" name="Google Shape;566;gb8f07f4188_7_392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567" name="Google Shape;567;gb8f07f4188_7_392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name="adj" fmla="val 1218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8" name="Google Shape;568;gb8f07f4188_7_392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569" name="Google Shape;569;gb8f07f4188_7_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76" y="1153897"/>
            <a:ext cx="4403155" cy="997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b8f07f4188_7_3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1074" y="2093603"/>
            <a:ext cx="4403155" cy="1171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b8f07f4188_7_3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653" y="3236648"/>
            <a:ext cx="4233246" cy="1282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b8f07f4188_7_3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4666" y="1153901"/>
            <a:ext cx="4403155" cy="170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gb8f07f4188_7_3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6025" y="4504024"/>
            <a:ext cx="4233246" cy="112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b8f07f4188_7_3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6720" y="5604538"/>
            <a:ext cx="4403155" cy="1377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b8f07f4188_7_3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4674" y="2997591"/>
            <a:ext cx="4403155" cy="135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b8f07f4188_7_39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04683" y="5540380"/>
            <a:ext cx="4403155" cy="117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b8f07f4188_7_39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4683" y="4356246"/>
            <a:ext cx="4403155" cy="118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b8f07f4188_10_431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3" name="Google Shape;583;gb8f07f4188_10_431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38100" dir="5400000" sx="95000" sy="95000" algn="t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사용기술</a:t>
            </a:r>
            <a:endParaRPr sz="2400" b="1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84" name="Google Shape;584;gb8f07f4188_10_431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585" name="Google Shape;585;gb8f07f4188_10_431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86" name="Google Shape;586;gb8f07f4188_10_431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587" name="Google Shape;587;gb8f07f4188_10_431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name="adj" fmla="val 1218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8" name="Google Shape;588;gb8f07f4188_10_431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589" name="Google Shape;589;gb8f07f4188_10_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900" y="1670928"/>
            <a:ext cx="230365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b8f07f4188_10_4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900" y="3163342"/>
            <a:ext cx="1802825" cy="7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b8f07f4188_10_4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9888" y="4435950"/>
            <a:ext cx="1915901" cy="1077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b8f07f4188_10_431"/>
          <p:cNvPicPr preferRelativeResize="0"/>
          <p:nvPr/>
        </p:nvPicPr>
        <p:blipFill rotWithShape="1">
          <a:blip r:embed="rId6">
            <a:alphaModFix/>
          </a:blip>
          <a:srcRect t="18541" b="63475"/>
          <a:stretch/>
        </p:blipFill>
        <p:spPr>
          <a:xfrm>
            <a:off x="2113775" y="3040913"/>
            <a:ext cx="1915900" cy="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b8f07f4188_10_431"/>
          <p:cNvPicPr preferRelativeResize="0"/>
          <p:nvPr/>
        </p:nvPicPr>
        <p:blipFill rotWithShape="1">
          <a:blip r:embed="rId6">
            <a:alphaModFix/>
          </a:blip>
          <a:srcRect t="82016"/>
          <a:stretch/>
        </p:blipFill>
        <p:spPr>
          <a:xfrm>
            <a:off x="4873363" y="1782425"/>
            <a:ext cx="1915900" cy="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b8f07f4188_10_4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7200" y="4345487"/>
            <a:ext cx="2269075" cy="125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gb8f07f4188_10_4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63363" y="1723600"/>
            <a:ext cx="2775175" cy="8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gb8f07f4188_10_4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71888" y="2950524"/>
            <a:ext cx="2158126" cy="11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b8f07f4188_10_4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15812" y="4410444"/>
            <a:ext cx="2470297" cy="1347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b8f07f4188_7_151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3" name="Google Shape;603;gb8f07f4188_7_151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38100" dir="5400000" sx="95000" sy="95000" algn="t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파일구조도(JSP)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604" name="Google Shape;604;gb8f07f4188_7_151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605" name="Google Shape;605;gb8f07f4188_7_151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06" name="Google Shape;606;gb8f07f4188_7_151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607" name="Google Shape;607;gb8f07f4188_7_151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name="adj" fmla="val 1218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8" name="Google Shape;608;gb8f07f4188_7_151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aphicFrame>
        <p:nvGraphicFramePr>
          <p:cNvPr id="609" name="Google Shape;609;gb8f07f4188_7_151"/>
          <p:cNvGraphicFramePr/>
          <p:nvPr/>
        </p:nvGraphicFramePr>
        <p:xfrm>
          <a:off x="426725" y="1345675"/>
          <a:ext cx="3579625" cy="3794888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161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0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F3F3F3"/>
                          </a:solidFill>
                        </a:rPr>
                        <a:t>common</a:t>
                      </a:r>
                      <a:endParaRPr sz="1000" b="1">
                        <a:solidFill>
                          <a:srgbClr val="F3F3F3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bankAccount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계좌관리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bankAccountAddPopup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계좌 등록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bankAccountTerms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계좌등록 약관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blindContent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블라인드된 공간에 접근 시에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 나타나는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changePassword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로그인 후 비밀번호 변경 폼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changePasswordNoLogin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비로그인 상태 비밀번호 변경 폼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confirmPassword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비밀번호 확인 폼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createAccountFailNotice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계정생성 실패 안내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createAccountNotice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계정생성 성공 안내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deleteAccount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회원 탈퇴페이지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email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이메일 양식 html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exchangeNotice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환전신청후 안내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findPassword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패스워드 변경을 위한 이메일 입력 폼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help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도움말 목록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helpDetail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도움말 상세보기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610" name="Google Shape;610;gb8f07f4188_7_151"/>
          <p:cNvGraphicFramePr/>
          <p:nvPr/>
        </p:nvGraphicFramePr>
        <p:xfrm>
          <a:off x="4006350" y="1345663"/>
          <a:ext cx="3640950" cy="3659569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164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5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locationManagementPolicy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공간관리 정책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login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로그인 폼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modifyQnaPopup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Q&amp;A 수정 팝업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modifyReviewPopup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리뷰 수정 팝업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notice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도움말 목록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noticeDetail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도움말 상세보기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privacyPolicy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개인정보보호 정책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profile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프로필 관리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refundPolicy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정산, 환불 정책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sendConfirmAccount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회원가입 인증 이메일 전송완료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sendFindPassword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인증 이메일 전송완료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signUp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회원가입 폼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termsOfServicePolicy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이용약관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timeout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팝업창 닫기위한 임시페이지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writeQnaPopup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Q&amp;A 작성 팝업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writeReviewPopup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리뷰 작성 팝업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611" name="Google Shape;611;gb8f07f4188_7_151"/>
          <p:cNvGraphicFramePr/>
          <p:nvPr/>
        </p:nvGraphicFramePr>
        <p:xfrm>
          <a:off x="8123525" y="1204175"/>
          <a:ext cx="3324225" cy="4997007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0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F3F3F3"/>
                          </a:solidFill>
                        </a:rPr>
                        <a:t>user</a:t>
                      </a:r>
                      <a:endParaRPr sz="1000" b="1">
                        <a:solidFill>
                          <a:srgbClr val="F3F3F3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bookApply.jsp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예약신청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bookApplyNotice.jsp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예약신청완료 안내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bookCancel.jsp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예약취소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bookDetails.jsp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예약상세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bookList.jsp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예약관리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exchangeTabUser.jsp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환전신청 탭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loadAndExchangeUser.jsp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충전환전신청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loadRegisterNotice.jsp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충전신청후 안내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loadTabUser.jsp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충전신청 탭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locationDetail.jsp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공간상세 이용자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mainUser.jsp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메인페이지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mileageHistory.jsp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마일리지 내역 조회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mypageMember.jsp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마이페이지 메인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reportUser.jsp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→ 호스트 공간신고 팝업(신고 정보 작성)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reportUserImg.jsp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→ 호스트 공간신고 팝업(이미지 업로드)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search.jsp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검색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userMessenger.jsp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메신저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userQnaList.jsp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Q&amp;A 리스트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userReviewList.jsp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리뷰 리스트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b8f07f4188_7_164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7" name="Google Shape;617;gb8f07f4188_7_164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38100" dir="5400000" sx="95000" sy="95000" algn="t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파일구조도(JSP)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618" name="Google Shape;618;gb8f07f4188_7_164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619" name="Google Shape;619;gb8f07f4188_7_164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20" name="Google Shape;620;gb8f07f4188_7_164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621" name="Google Shape;621;gb8f07f4188_7_164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name="adj" fmla="val 1218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2" name="Google Shape;622;gb8f07f4188_7_164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aphicFrame>
        <p:nvGraphicFramePr>
          <p:cNvPr id="623" name="Google Shape;623;gb8f07f4188_7_164"/>
          <p:cNvGraphicFramePr/>
          <p:nvPr/>
        </p:nvGraphicFramePr>
        <p:xfrm>
          <a:off x="1227800" y="954225"/>
          <a:ext cx="4802925" cy="5757150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189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15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F3F3F3"/>
                          </a:solidFill>
                        </a:rPr>
                        <a:t>host</a:t>
                      </a:r>
                      <a:endParaRPr sz="1000" b="1">
                        <a:solidFill>
                          <a:srgbClr val="F3F3F3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bookCancel.jsp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예약취소 팝업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bookList.jsp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예약관리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exchangeHost.jsp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환전신청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hostMessenger.jsp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 메신저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inputBasicInfo.jsp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공간등록 시 기본정보 입력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inputBusinessInfo.jsp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공간등록 시 사업자정보 입력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inputContactInfo.jsp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공간등록 시 연락처정보 입력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inputDetailInfo.jsp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공간등록 시 상세정보 입력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inputPackageInfo.jsp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패키지등록 시 패키기 추가 입력페이지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inputPackageInfoForm.jsp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추가된 패키지를 추가, 삭제할 수 있는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inputUsingInfo.jsp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공간등록 시 이용안내 입력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locationDetailHost.jsp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공간상세 호스트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locationList.jsp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공간관리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mainHost.jsp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 센터 홈페이지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mileageHistory.jsp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마일리지 내역 조회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modifyBasicInfo.jsp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공간수정 시 기본정보 수정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modifyBusinessInfo.jsp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공간수정 시 사업자정보 수정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modifyContactInfo.jsp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공간수정 시 연락처정보 수정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modifyDetailinfo.jsp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공간수정 시 상세정보 수정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modifyPackageInfo.jsp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패키지수정 시 패키지 수정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modifyUsingInfo.jsp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공간수정 시 이용안내 수정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mypageHost.jsp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마이페이지 메인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packageApply.jsp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예약등록 시 패키지적용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reportHost.jsp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 → 이용자 예약신고 팝업(신고 정보 작성)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reportHostImg.jsp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 → 이용자 예약신고 팝업(이미지 업로드)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graphicFrame>
        <p:nvGraphicFramePr>
          <p:cNvPr id="624" name="Google Shape;624;gb8f07f4188_7_164"/>
          <p:cNvGraphicFramePr/>
          <p:nvPr/>
        </p:nvGraphicFramePr>
        <p:xfrm>
          <a:off x="6548175" y="2718975"/>
          <a:ext cx="4867275" cy="638175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220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0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F3F3F3"/>
                          </a:solidFill>
                        </a:rPr>
                        <a:t>ajax</a:t>
                      </a:r>
                      <a:endParaRPr sz="1000" b="1">
                        <a:solidFill>
                          <a:srgbClr val="F3F3F3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accountAjax.jsp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이메일, 닉네임 중복 확인 ajax 결과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locationDetailAjax.jsp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공간상세 패키지정보 ajax 결과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b8f07f4188_7_100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0" name="Google Shape;630;gb8f07f4188_7_100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38100" dir="5400000" sx="95000" sy="95000" algn="t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파일구조도(DTO, util)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631" name="Google Shape;631;gb8f07f4188_7_100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632" name="Google Shape;632;gb8f07f4188_7_100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33" name="Google Shape;633;gb8f07f4188_7_100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634" name="Google Shape;634;gb8f07f4188_7_100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name="adj" fmla="val 1218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5" name="Google Shape;635;gb8f07f4188_7_100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aphicFrame>
        <p:nvGraphicFramePr>
          <p:cNvPr id="636" name="Google Shape;636;gb8f07f4188_7_100"/>
          <p:cNvGraphicFramePr/>
          <p:nvPr/>
        </p:nvGraphicFramePr>
        <p:xfrm>
          <a:off x="1851125" y="1109650"/>
          <a:ext cx="4128450" cy="3924300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1626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0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DTO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AccountDTO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이용자, 호스트 계정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AdminDTO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관리자_로그인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AdminHostDTO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 Qna,리뷰 답글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AdminUserDTO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qna, 리뷰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BankInfoDTO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계좌관리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BlindManagerDTO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블라인드 처리된 공간 관리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BookApplyDTO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예약신청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BookListDTO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예약리스트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HelpDTO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도움말 - 작성 수정 삭제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HostBlackManagerDTO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관리자_호스트 블랙리스트 관리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HostCalHistoryDTO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 정산내역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HostExchangeHistoryDTO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 환전내역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InspectLocationDTO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 검수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LoadAndExchangeDTO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충전 및 환전신청, 잔액조회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LocationDetailDTO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공간상세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공간등록, 수정, 삭제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LocationQnaDTO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공간상세 페이지에서 Q&amp;A 작성,수정,삭제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637" name="Google Shape;637;gb8f07f4188_7_100"/>
          <p:cNvGraphicFramePr/>
          <p:nvPr/>
        </p:nvGraphicFramePr>
        <p:xfrm>
          <a:off x="5979575" y="1113463"/>
          <a:ext cx="4397300" cy="3918644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191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1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LocationReviewDTO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공간상세 페이지에서 리뷰 작성,수정,삭제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MainLocationDTO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오늘의 공간 관련 정보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MemberBlackManagerDTO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관리자_이용자 블랙리스트 관리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MemberExchangeHistoryDTO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환전내역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MemberLoadHistoryDTO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충전내역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MemberPayHistoryDTO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사용내역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1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MemberQnaListDTO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Q&amp;A 리스트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1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MemberRefundHistoryDTO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환불 내역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1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MemberReviewListDTO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리뷰리스트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1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MessengerDTO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메신저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1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NoticeDTO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공지사항 - 작성,수정, 삭제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1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PackageDTO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패키지폼, 추가 폼, 추가/삭제,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적용폼, 실제저장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1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ReportDTO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신고 조회 및 처리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1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ReportHostDTO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예약신고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1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ReportUserDTO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공간신고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1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SearchDTO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검색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1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UserLoadManagerDTO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충전처리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638" name="Google Shape;638;gb8f07f4188_7_100"/>
          <p:cNvGraphicFramePr/>
          <p:nvPr/>
        </p:nvGraphicFramePr>
        <p:xfrm>
          <a:off x="3303125" y="5298275"/>
          <a:ext cx="6019800" cy="1347888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237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1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Util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EmailManager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이메일 처리 기능 싱글턴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FileManager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파일 처리 기능 싱글턴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LocationManager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 인서트 트랜잭션을 위해 입력된 공간정보 임시 보관 싱글턴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ReviewCountCompare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검색결과 리뷰순 정렬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AvgRateCompare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검색결과 평점순 정렬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b8f07f4188_7_113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4" name="Google Shape;644;gb8f07f4188_7_113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38100" dir="5400000" sx="95000" sy="95000" algn="t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파일구조도(DAO)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645" name="Google Shape;645;gb8f07f4188_7_113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646" name="Google Shape;646;gb8f07f4188_7_113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47" name="Google Shape;647;gb8f07f4188_7_113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648" name="Google Shape;648;gb8f07f4188_7_113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name="adj" fmla="val 1218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49" name="Google Shape;649;gb8f07f4188_7_113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aphicFrame>
        <p:nvGraphicFramePr>
          <p:cNvPr id="650" name="Google Shape;650;gb8f07f4188_7_113"/>
          <p:cNvGraphicFramePr/>
          <p:nvPr/>
        </p:nvGraphicFramePr>
        <p:xfrm>
          <a:off x="426725" y="1344075"/>
          <a:ext cx="2913775" cy="2400350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131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35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DAO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AdminDAO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관리자_로그인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BankInfoDAO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계좌관리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DeleteHostDAO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 계정 삭제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DeleteMemberDAO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계정 삭제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HostAccountDAO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 계정 관련작업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InspectManagerDAO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공간검수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LocationDetailDAO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공간검수상세 불러오기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MemberAccountDAO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계정 관련작업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51" name="Google Shape;651;gb8f07f4188_7_113"/>
          <p:cNvGraphicFramePr/>
          <p:nvPr/>
        </p:nvGraphicFramePr>
        <p:xfrm>
          <a:off x="3600275" y="1344075"/>
          <a:ext cx="4253100" cy="4449725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192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57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mybatis - DAO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BlindManagerDAO.xml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블라인드 게시글 관리를 위한 DAO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BookApplyDAO.xml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예약신청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BookListDAO.xml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예약리스트 확인 및 관리를 위한 DAO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HelpDAO.xml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이용자_도움말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HelpManagerDAO.xml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관리자_도움말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5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HostAccountDAO.xml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 계정 관리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HostBlackManagerDAO.xml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관리자_호스트 블랙리스트 관리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5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HostMessengerDAO.xml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호스트_메신저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5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HostMileageHistoryDAO.xml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 마일리지 내역조회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5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HostQnaManagerDAO.xml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관리자_호스트 QnA 답글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5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HostReviewManagerDAO.xml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관리자_호스트 리뷰 답글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5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LoadAndExchangeDAO.xml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마일리지 충전 및 환전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5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공간등록, 수정, 삭제를 위한 DAO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90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LocationQnaDAO.xml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공간상세 페이지에서 Q&amp;A 작성/수정/삭제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90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LocationReviewDAO.xml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공간상세 페이지에서 리뷰 작성/수정/삭제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5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MainLocationInfoDAO.xml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메인화면 컨텐츠인 오늘의 공간 조회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652" name="Google Shape;652;gb8f07f4188_7_113"/>
          <p:cNvGraphicFramePr/>
          <p:nvPr/>
        </p:nvGraphicFramePr>
        <p:xfrm>
          <a:off x="7853375" y="1344075"/>
          <a:ext cx="4107900" cy="4435021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185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3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MemberAccountDAO.xml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계정 관리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MemberBlackManagerDAO.xml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관리자_이용자 블랙리스트 관리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MemberMessengerDAO.xml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이용자_메신저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MemberMileageHistoryDAO.xml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마일리지 내역 조회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MemberQnaListDAO.xml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이용자_Q&amp;A리스트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MemberReviewListDAO.xml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이용자_리뷰리스트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NoticeDAO.xml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이용자_공지사항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NoticeManagerDAO.xml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관리자_공지사항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6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PackageDAO.xml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패키지폼, 추가 폼, 추가/삭제, 적용폼, 실제저장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ReportHostDAO.xml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예약신고 DAO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ReportListDAO.xml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신고 조회 및 처리 DAO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ReportUserDAO.xml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공간신고 DAO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SearchDAO.xml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 검색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StatDAO.xml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메인 페이지 통계정보 조회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UserLoadManagerDAO.xml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마일리지 충전관리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UserQnaManagerDAO.xml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이용자가 작성한 qna 관리를 위한 DAO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UserReviewManagerDAO.xml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이용자가 작성한 리뷰 관리를 위한 DAO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b8f07f4188_10_444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8" name="Google Shape;658;gb8f07f4188_10_444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38100" dir="5400000" sx="95000" sy="95000" algn="t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파일구조도(Controller)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659" name="Google Shape;659;gb8f07f4188_10_444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660" name="Google Shape;660;gb8f07f4188_10_444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61" name="Google Shape;661;gb8f07f4188_10_444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662" name="Google Shape;662;gb8f07f4188_10_444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name="adj" fmla="val 1218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63" name="Google Shape;663;gb8f07f4188_10_444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aphicFrame>
        <p:nvGraphicFramePr>
          <p:cNvPr id="664" name="Google Shape;664;gb8f07f4188_10_444"/>
          <p:cNvGraphicFramePr/>
          <p:nvPr/>
        </p:nvGraphicFramePr>
        <p:xfrm>
          <a:off x="615375" y="1166475"/>
          <a:ext cx="3657600" cy="4705350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0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Controller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AccountAjaxController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이메일, 닉네임 중복검사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AdminLoginController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 로그인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AdminLoginFormController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 로그인 폼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BankInfoAddController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계좌 등록 액션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BankInfoAddPopupController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계좌 등록 팝업 폼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BankInfoManageController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계좌관리 페이지 폼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BankInfoRemoveController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계좌 삭제 액션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DeleteFormController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회원탈퇴폼으로 이동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DeleteHostController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 탈퇴처리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DeleteMemberController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멤버 탈퇴처리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InspectInsertController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 검수 반려 이유 작성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InspectManagerController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 신청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InspectProcessController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 검수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LocationDetailAjaxController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패키지 정보 ajax로 가져옴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LocationDetailController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공간상세(이용자) 페이지 불러옴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LocationDetailHostController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공간상세(호스트) 페이지 불러옴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SendSignUpEmailController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회원가입 이메일 전송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SignUpController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회원가입 처리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SignUpFormController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회원가입 양식 페이지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665" name="Google Shape;665;gb8f07f4188_10_444"/>
          <p:cNvGraphicFramePr/>
          <p:nvPr/>
        </p:nvGraphicFramePr>
        <p:xfrm>
          <a:off x="4552525" y="1166475"/>
          <a:ext cx="3657600" cy="5061713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0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mybatis - Controller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Account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계정 관련 작업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BlindContent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블라인드된 게시글 접근시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BlindManager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블라인드 공간 조회 및 관리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BookApply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예약신청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BookList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이용자_예약리스트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Email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이메일 관련 작업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Help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유저_도움말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HelpManager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관리자_도움말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HostBlackManager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 호스트 블랙리스트 관리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HostMessenger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 메신저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HostQnaManager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관리자_호스트Q&amp;A답글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HostReviewManager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관리자_호스트리뷰답글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LoadAndExchange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마일리지 충전 및 환전, 잔액 조회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LoadManager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마일리지 충전처리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공간등록, 수정, 삭제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LocationQna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공간상세 Q&amp;A 작성/수정/삭제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LocationReview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공간상세 리뷰 작성/수정/삭제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Main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메인 페이지 관련 작업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MemberBlackManager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관리자_이용자 블랙리스트 관리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MemberMessenger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이용자_메신저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666" name="Google Shape;666;gb8f07f4188_10_444"/>
          <p:cNvGraphicFramePr/>
          <p:nvPr/>
        </p:nvGraphicFramePr>
        <p:xfrm>
          <a:off x="8210125" y="1166475"/>
          <a:ext cx="3657600" cy="3067050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MemberQnaList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이용자_Q&amp;A 리스트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MemberReviewList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이용자_리뷰 리스트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MileageHistoryList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마일리지 내역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MypageMain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마이페이지 메인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Notice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유저_공지사항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NoticeManager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관리자_공지사항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Package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패키지 관련 작업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ReportHost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예약신고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ReportList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신고 조회 및 처리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ReportUser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공간신고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Search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검색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Service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정책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UserQnaManager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qna 관리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UserReviewManager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리뷰 관리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8f07f4188_10_150"/>
          <p:cNvSpPr/>
          <p:nvPr/>
        </p:nvSpPr>
        <p:spPr>
          <a:xfrm>
            <a:off x="0" y="854700"/>
            <a:ext cx="12192000" cy="6003300"/>
          </a:xfrm>
          <a:prstGeom prst="rect">
            <a:avLst/>
          </a:prstGeom>
          <a:solidFill>
            <a:srgbClr val="00043C"/>
          </a:solidFill>
          <a:ln w="9525" cap="flat" cmpd="sng">
            <a:solidFill>
              <a:srgbClr val="0004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gb8f07f4188_10_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690" y="555487"/>
            <a:ext cx="11038233" cy="5747037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b8f07f4188_10_150"/>
          <p:cNvSpPr txBox="1"/>
          <p:nvPr/>
        </p:nvSpPr>
        <p:spPr>
          <a:xfrm>
            <a:off x="4696900" y="1836200"/>
            <a:ext cx="3004200" cy="17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Proposal</a:t>
            </a:r>
            <a:endParaRPr sz="4800"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Purpose</a:t>
            </a:r>
            <a:endParaRPr sz="4800"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rgbClr val="00043C"/>
              </a:solidFill>
            </a:endParaRPr>
          </a:p>
        </p:txBody>
      </p:sp>
      <p:sp>
        <p:nvSpPr>
          <p:cNvPr id="252" name="Google Shape;252;gb8f07f4188_10_150"/>
          <p:cNvSpPr txBox="1"/>
          <p:nvPr/>
        </p:nvSpPr>
        <p:spPr>
          <a:xfrm>
            <a:off x="4768347" y="3583100"/>
            <a:ext cx="58911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64646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프로젝트 제안 배경</a:t>
            </a:r>
            <a:endParaRPr sz="1300" i="0" u="none" strike="noStrike" cap="none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53" name="Google Shape;253;gb8f07f4188_10_150"/>
          <p:cNvSpPr/>
          <p:nvPr/>
        </p:nvSpPr>
        <p:spPr>
          <a:xfrm>
            <a:off x="1271450" y="0"/>
            <a:ext cx="2507100" cy="3347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b8f07f4188_10_150"/>
          <p:cNvSpPr txBox="1"/>
          <p:nvPr/>
        </p:nvSpPr>
        <p:spPr>
          <a:xfrm>
            <a:off x="1119728" y="1950500"/>
            <a:ext cx="36105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800" b="0" i="0" u="none" strike="noStrike" cap="non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011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gb8f07f4188_1_141"/>
          <p:cNvPicPr preferRelativeResize="0"/>
          <p:nvPr/>
        </p:nvPicPr>
        <p:blipFill rotWithShape="1">
          <a:blip r:embed="rId3">
            <a:alphaModFix/>
          </a:blip>
          <a:srcRect t="1272" b="118"/>
          <a:stretch/>
        </p:blipFill>
        <p:spPr>
          <a:xfrm>
            <a:off x="426750" y="854700"/>
            <a:ext cx="11338498" cy="6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gb8f07f4188_1_141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3" name="Google Shape;673;gb8f07f4188_1_141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38100" dir="5400000" sx="95000" sy="95000" algn="t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 </a:t>
            </a:r>
            <a:r>
              <a:rPr lang="en-US" sz="2400" b="1" i="1">
                <a:solidFill>
                  <a:srgbClr val="FDBE34"/>
                </a:solidFill>
                <a:latin typeface="Malgun Gothic"/>
                <a:ea typeface="Malgun Gothic"/>
                <a:cs typeface="Malgun Gothic"/>
                <a:sym typeface="Malgun Gothic"/>
              </a:rPr>
              <a:t>Overall Schedule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674" name="Google Shape;674;gb8f07f4188_1_141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675" name="Google Shape;675;gb8f07f4188_1_141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76" name="Google Shape;676;gb8f07f4188_1_141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677" name="Google Shape;677;gb8f07f4188_1_141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name="adj" fmla="val 1218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8" name="Google Shape;678;gb8f07f4188_1_141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b8f07f4188_12_5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4" name="Google Shape;684;gb8f07f4188_12_5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38100" dir="5400000" sx="95000" sy="95000" algn="t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Github </a:t>
            </a:r>
            <a:r>
              <a:rPr lang="en-US" sz="2400" b="1" i="1">
                <a:solidFill>
                  <a:srgbClr val="FDBE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커밋내역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685" name="Google Shape;685;gb8f07f4188_12_5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686" name="Google Shape;686;gb8f07f4188_12_5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87" name="Google Shape;687;gb8f07f4188_12_5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688" name="Google Shape;688;gb8f07f4188_12_5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name="adj" fmla="val 1218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9" name="Google Shape;689;gb8f07f4188_12_5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690" name="Google Shape;690;gb8f07f4188_1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688" y="2281772"/>
            <a:ext cx="6199975" cy="933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gb8f07f4188_12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3055" y="1739084"/>
            <a:ext cx="4304093" cy="402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gb8f07f4188_12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900" y="3720490"/>
            <a:ext cx="6057549" cy="16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63A7C5-90CA-44D9-9983-BB880FF81C06}"/>
              </a:ext>
            </a:extLst>
          </p:cNvPr>
          <p:cNvSpPr txBox="1"/>
          <p:nvPr/>
        </p:nvSpPr>
        <p:spPr>
          <a:xfrm>
            <a:off x="4299091" y="107972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https://github.com/team-pfinder/Spring_Project</a:t>
            </a:r>
            <a:endParaRPr lang="ko-KR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b8f07f4188_10_5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BE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98" name="Google Shape;698;gb8f07f4188_10_585"/>
          <p:cNvGrpSpPr/>
          <p:nvPr/>
        </p:nvGrpSpPr>
        <p:grpSpPr>
          <a:xfrm>
            <a:off x="2203450" y="3346500"/>
            <a:ext cx="7785000" cy="774600"/>
            <a:chOff x="2628900" y="1160096"/>
            <a:chExt cx="7785000" cy="774600"/>
          </a:xfrm>
        </p:grpSpPr>
        <p:sp>
          <p:nvSpPr>
            <p:cNvPr id="699" name="Google Shape;699;gb8f07f4188_10_585"/>
            <p:cNvSpPr/>
            <p:nvPr/>
          </p:nvSpPr>
          <p:spPr>
            <a:xfrm>
              <a:off x="2628900" y="1160096"/>
              <a:ext cx="6934200" cy="774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8600" dist="63500" dir="5400000" sx="96000" sy="96000" algn="t" rotWithShape="0">
                <a:srgbClr val="000000">
                  <a:alpha val="2588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감사합니다</a:t>
              </a:r>
              <a:endParaRPr sz="18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0" name="Google Shape;700;gb8f07f4188_10_585"/>
            <p:cNvSpPr/>
            <p:nvPr/>
          </p:nvSpPr>
          <p:spPr>
            <a:xfrm>
              <a:off x="9563100" y="1160096"/>
              <a:ext cx="850800" cy="774600"/>
            </a:xfrm>
            <a:prstGeom prst="rect">
              <a:avLst/>
            </a:prstGeom>
            <a:solidFill>
              <a:srgbClr val="00043C"/>
            </a:solidFill>
            <a:ln>
              <a:noFill/>
            </a:ln>
            <a:effectLst>
              <a:outerShdw blurRad="228600" dist="63500" dir="5400000" sx="96000" sy="96000" algn="t" rotWithShape="0">
                <a:srgbClr val="000000">
                  <a:alpha val="2588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01" name="Google Shape;701;gb8f07f4188_10_585"/>
          <p:cNvGrpSpPr/>
          <p:nvPr/>
        </p:nvGrpSpPr>
        <p:grpSpPr>
          <a:xfrm>
            <a:off x="9318625" y="3507203"/>
            <a:ext cx="481489" cy="479846"/>
            <a:chOff x="9318625" y="1320799"/>
            <a:chExt cx="481489" cy="479846"/>
          </a:xfrm>
        </p:grpSpPr>
        <p:sp>
          <p:nvSpPr>
            <p:cNvPr id="702" name="Google Shape;702;gb8f07f4188_10_585"/>
            <p:cNvSpPr/>
            <p:nvPr/>
          </p:nvSpPr>
          <p:spPr>
            <a:xfrm>
              <a:off x="9318625" y="1320799"/>
              <a:ext cx="388800" cy="388800"/>
            </a:xfrm>
            <a:prstGeom prst="donut">
              <a:avLst>
                <a:gd name="adj" fmla="val 1218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3" name="Google Shape;703;gb8f07f4188_10_585"/>
            <p:cNvSpPr/>
            <p:nvPr/>
          </p:nvSpPr>
          <p:spPr>
            <a:xfrm rot="-2700000">
              <a:off x="9684654" y="1600119"/>
              <a:ext cx="45821" cy="21595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04" name="Google Shape;704;gb8f07f4188_10_585"/>
          <p:cNvSpPr/>
          <p:nvPr/>
        </p:nvSpPr>
        <p:spPr>
          <a:xfrm>
            <a:off x="-1" y="7126800"/>
            <a:ext cx="12192000" cy="360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5" name="Google Shape;705;gb8f07f4188_10_585"/>
          <p:cNvSpPr/>
          <p:nvPr/>
        </p:nvSpPr>
        <p:spPr>
          <a:xfrm>
            <a:off x="3105301" y="2456125"/>
            <a:ext cx="59814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1">
                <a:solidFill>
                  <a:srgbClr val="00043C"/>
                </a:solidFill>
                <a:latin typeface="Malgun Gothic"/>
                <a:ea typeface="Malgun Gothic"/>
                <a:cs typeface="Malgun Gothic"/>
                <a:sym typeface="Malgun Gothic"/>
              </a:rPr>
              <a:t>PFINDER</a:t>
            </a:r>
            <a:r>
              <a:rPr lang="en-US" sz="4000" b="1" i="1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0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LOOKATION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8f07f4188_8_749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gb8f07f4188_8_749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38100" dir="5400000" sx="95000" sy="95000" algn="t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FDBE34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Proposal Purpose &amp; </a:t>
            </a:r>
            <a:r>
              <a:rPr lang="en-US" sz="2400" b="1" i="1">
                <a:solidFill>
                  <a:srgbClr val="00043C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Background</a:t>
            </a:r>
            <a:endParaRPr sz="2400" b="1" i="1">
              <a:solidFill>
                <a:srgbClr val="FDBE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1" name="Google Shape;261;gb8f07f4188_8_749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262" name="Google Shape;262;gb8f07f4188_8_749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63" name="Google Shape;263;gb8f07f4188_8_749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64" name="Google Shape;264;gb8f07f4188_8_749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name="adj" fmla="val 1218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5" name="Google Shape;265;gb8f07f4188_8_749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66" name="Google Shape;266;gb8f07f4188_8_749"/>
          <p:cNvSpPr/>
          <p:nvPr/>
        </p:nvSpPr>
        <p:spPr>
          <a:xfrm>
            <a:off x="0" y="854792"/>
            <a:ext cx="12192000" cy="6003208"/>
          </a:xfrm>
          <a:custGeom>
            <a:avLst/>
            <a:gdLst/>
            <a:ahLst/>
            <a:cxnLst/>
            <a:rect l="l" t="t" r="r" b="b"/>
            <a:pathLst>
              <a:path w="12192000" h="6003208" extrusionOk="0">
                <a:moveTo>
                  <a:pt x="11765280" y="0"/>
                </a:moveTo>
                <a:lnTo>
                  <a:pt x="12192000" y="0"/>
                </a:lnTo>
                <a:lnTo>
                  <a:pt x="12192000" y="5723808"/>
                </a:lnTo>
                <a:lnTo>
                  <a:pt x="12192000" y="6003208"/>
                </a:lnTo>
                <a:lnTo>
                  <a:pt x="11765280" y="6003208"/>
                </a:lnTo>
                <a:lnTo>
                  <a:pt x="426720" y="6003208"/>
                </a:lnTo>
                <a:lnTo>
                  <a:pt x="0" y="6003208"/>
                </a:lnTo>
                <a:lnTo>
                  <a:pt x="0" y="5723808"/>
                </a:lnTo>
                <a:lnTo>
                  <a:pt x="0" y="0"/>
                </a:lnTo>
                <a:lnTo>
                  <a:pt x="426720" y="0"/>
                </a:lnTo>
                <a:lnTo>
                  <a:pt x="426720" y="5723808"/>
                </a:lnTo>
                <a:lnTo>
                  <a:pt x="11765280" y="572380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7" name="Google Shape;267;gb8f07f4188_8_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900" y="2106175"/>
            <a:ext cx="4040225" cy="19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b8f07f4188_8_749"/>
          <p:cNvPicPr preferRelativeResize="0"/>
          <p:nvPr/>
        </p:nvPicPr>
        <p:blipFill rotWithShape="1">
          <a:blip r:embed="rId4">
            <a:alphaModFix/>
          </a:blip>
          <a:srcRect t="15376"/>
          <a:stretch/>
        </p:blipFill>
        <p:spPr>
          <a:xfrm>
            <a:off x="1155900" y="1157899"/>
            <a:ext cx="4040226" cy="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b8f07f4188_8_749"/>
          <p:cNvSpPr txBox="1">
            <a:spLocks noGrp="1"/>
          </p:cNvSpPr>
          <p:nvPr>
            <p:ph type="subTitle" idx="4294967295"/>
          </p:nvPr>
        </p:nvSpPr>
        <p:spPr>
          <a:xfrm>
            <a:off x="1155900" y="5145950"/>
            <a:ext cx="38364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200" b="1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rPr>
              <a:t>사업이든 작업이든, 청년들이 활동을 하기 위해서는 기반이 필요하다. 하지만 이를 위한 기본적인 비용이 너무나도 비싼데, 특히 그중에서도 공간이 제일 큰 문제로 다가온다.</a:t>
            </a:r>
            <a:endParaRPr sz="1200" b="1">
              <a:solidFill>
                <a:srgbClr val="00000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</a:pPr>
            <a:endParaRPr sz="1200" b="1">
              <a:solidFill>
                <a:srgbClr val="00000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70" name="Google Shape;270;gb8f07f4188_8_749"/>
          <p:cNvSpPr txBox="1"/>
          <p:nvPr/>
        </p:nvSpPr>
        <p:spPr>
          <a:xfrm>
            <a:off x="6390875" y="4378500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Solution</a:t>
            </a:r>
            <a:endParaRPr sz="37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71" name="Google Shape;271;gb8f07f4188_8_749"/>
          <p:cNvSpPr txBox="1"/>
          <p:nvPr/>
        </p:nvSpPr>
        <p:spPr>
          <a:xfrm>
            <a:off x="6390875" y="5145950"/>
            <a:ext cx="35955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합리적인 가격으로 공간을 빌려 여러 활동을 펼칠 수 있는 기반을 마련해준다. 또한 중간 관계자 역할을 함으로서  공간 호스트와 공간 이용자 간의 순환 가치를 발생시킨다.</a:t>
            </a:r>
            <a:endParaRPr sz="1200" b="1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72" name="Google Shape;272;gb8f07f4188_8_749"/>
          <p:cNvSpPr txBox="1"/>
          <p:nvPr/>
        </p:nvSpPr>
        <p:spPr>
          <a:xfrm>
            <a:off x="1219625" y="4378500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Problem</a:t>
            </a:r>
            <a:endParaRPr sz="37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273" name="Google Shape;273;gb8f07f4188_8_7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6409" y="2658823"/>
            <a:ext cx="2309285" cy="1352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b8f07f4188_8_7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1825" y="2657221"/>
            <a:ext cx="2280744" cy="135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b8f07f4188_8_7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40692" y="1222163"/>
            <a:ext cx="2280744" cy="135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b8f07f4188_8_7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90869" y="1222163"/>
            <a:ext cx="2261698" cy="1353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b8f21ff661_2_51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gb8f21ff661_2_51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38100" dir="5400000" sx="95000" sy="95000" algn="t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Reference </a:t>
            </a:r>
            <a:r>
              <a:rPr lang="en-US" sz="2400" b="1" i="1">
                <a:solidFill>
                  <a:srgbClr val="FDBE34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 Benchmarking </a:t>
            </a:r>
            <a:r>
              <a:rPr lang="en-US" sz="24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400" b="1" i="1">
                <a:solidFill>
                  <a:srgbClr val="00043C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283" name="Google Shape;283;gb8f21ff661_2_51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284" name="Google Shape;284;gb8f21ff661_2_51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85" name="Google Shape;285;gb8f21ff661_2_51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86" name="Google Shape;286;gb8f21ff661_2_51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name="adj" fmla="val 1218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7" name="Google Shape;287;gb8f21ff661_2_51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288" name="Google Shape;288;gb8f21ff661_2_51"/>
          <p:cNvPicPr preferRelativeResize="0"/>
          <p:nvPr/>
        </p:nvPicPr>
        <p:blipFill rotWithShape="1">
          <a:blip r:embed="rId3">
            <a:alphaModFix/>
          </a:blip>
          <a:srcRect b="13404"/>
          <a:stretch/>
        </p:blipFill>
        <p:spPr>
          <a:xfrm>
            <a:off x="1136150" y="1458899"/>
            <a:ext cx="5018726" cy="493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b8f21ff661_2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1425" y="1165182"/>
            <a:ext cx="233362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b8f21ff661_2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4125" y="2057224"/>
            <a:ext cx="3296450" cy="39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8f07f4188_7_191"/>
          <p:cNvSpPr/>
          <p:nvPr/>
        </p:nvSpPr>
        <p:spPr>
          <a:xfrm>
            <a:off x="0" y="854700"/>
            <a:ext cx="12192000" cy="6003300"/>
          </a:xfrm>
          <a:prstGeom prst="rect">
            <a:avLst/>
          </a:prstGeom>
          <a:solidFill>
            <a:srgbClr val="00043C"/>
          </a:solidFill>
          <a:ln w="9525" cap="flat" cmpd="sng">
            <a:solidFill>
              <a:srgbClr val="0004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" name="Google Shape;296;gb8f07f4188_7_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690" y="555487"/>
            <a:ext cx="11038233" cy="574703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b8f07f4188_7_191"/>
          <p:cNvSpPr txBox="1"/>
          <p:nvPr/>
        </p:nvSpPr>
        <p:spPr>
          <a:xfrm>
            <a:off x="4696900" y="1836200"/>
            <a:ext cx="3896700" cy="17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Conceptional</a:t>
            </a:r>
            <a:endParaRPr sz="4800"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Design</a:t>
            </a:r>
            <a:endParaRPr sz="4800"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rgbClr val="00043C"/>
              </a:solidFill>
            </a:endParaRPr>
          </a:p>
        </p:txBody>
      </p:sp>
      <p:sp>
        <p:nvSpPr>
          <p:cNvPr id="298" name="Google Shape;298;gb8f07f4188_7_191"/>
          <p:cNvSpPr txBox="1"/>
          <p:nvPr/>
        </p:nvSpPr>
        <p:spPr>
          <a:xfrm>
            <a:off x="4768347" y="3583100"/>
            <a:ext cx="58911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300">
                <a:solidFill>
                  <a:srgbClr val="464646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프로젝트 설계, 주기능 부기능 설명</a:t>
            </a:r>
            <a:endParaRPr sz="13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64646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99" name="Google Shape;299;gb8f07f4188_7_191"/>
          <p:cNvSpPr/>
          <p:nvPr/>
        </p:nvSpPr>
        <p:spPr>
          <a:xfrm>
            <a:off x="1271450" y="0"/>
            <a:ext cx="2507100" cy="3347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b8f07f4188_7_191"/>
          <p:cNvSpPr txBox="1"/>
          <p:nvPr/>
        </p:nvSpPr>
        <p:spPr>
          <a:xfrm>
            <a:off x="1119728" y="1950500"/>
            <a:ext cx="36105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800" b="0" i="0" u="none" strike="noStrike" cap="non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0</a:t>
            </a:r>
            <a:r>
              <a:rPr lang="en-US" sz="11800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2</a:t>
            </a:r>
            <a:r>
              <a:rPr lang="en-US" sz="11800" b="0" i="0" u="none" strike="noStrike" cap="non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1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8f07f4188_14_0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gb8f07f4188_14_0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38100" dir="5400000" sx="95000" sy="95000" algn="t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BootStrap Template 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307" name="Google Shape;307;gb8f07f4188_14_0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308" name="Google Shape;308;gb8f07f4188_14_0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09" name="Google Shape;309;gb8f07f4188_14_0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310" name="Google Shape;310;gb8f07f4188_14_0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name="adj" fmla="val 1218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1" name="Google Shape;311;gb8f07f4188_14_0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312" name="Google Shape;312;gb8f07f4188_1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175" y="1571950"/>
            <a:ext cx="5328875" cy="358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b8f07f4188_1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3513" y="1533525"/>
            <a:ext cx="4580223" cy="366417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b8f07f4188_14_0"/>
          <p:cNvSpPr txBox="1"/>
          <p:nvPr/>
        </p:nvSpPr>
        <p:spPr>
          <a:xfrm>
            <a:off x="6863275" y="5551400"/>
            <a:ext cx="4100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hlink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https://themewagon.com/themes/free-bootstrap-4-html5-agency-website-template-homebuilder/</a:t>
            </a:r>
            <a:endParaRPr/>
          </a:p>
        </p:txBody>
      </p:sp>
      <p:sp>
        <p:nvSpPr>
          <p:cNvPr id="315" name="Google Shape;315;gb8f07f4188_14_0"/>
          <p:cNvSpPr txBox="1"/>
          <p:nvPr/>
        </p:nvSpPr>
        <p:spPr>
          <a:xfrm>
            <a:off x="1756950" y="5551400"/>
            <a:ext cx="339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hlink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http://startbootstrap.com/template-overviews/sb-admin-2/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8f07f4188_6_38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gb8f07f4188_6_38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38100" dir="5400000" sx="95000" sy="95000" algn="t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Homepage Main 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322" name="Google Shape;322;gb8f07f4188_6_38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323" name="Google Shape;323;gb8f07f4188_6_38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24" name="Google Shape;324;gb8f07f4188_6_38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325" name="Google Shape;325;gb8f07f4188_6_38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name="adj" fmla="val 1218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6" name="Google Shape;326;gb8f07f4188_6_38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327" name="Google Shape;327;gb8f07f4188_6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5" y="970664"/>
            <a:ext cx="3092366" cy="5698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b8f07f4188_6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0775" y="2604825"/>
            <a:ext cx="4428326" cy="23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b8f07f4188_6_38"/>
          <p:cNvPicPr preferRelativeResize="0"/>
          <p:nvPr/>
        </p:nvPicPr>
        <p:blipFill rotWithShape="1">
          <a:blip r:embed="rId5">
            <a:alphaModFix/>
          </a:blip>
          <a:srcRect b="20044"/>
          <a:stretch/>
        </p:blipFill>
        <p:spPr>
          <a:xfrm>
            <a:off x="3768725" y="1039850"/>
            <a:ext cx="3389524" cy="562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8f07f4188_10_259"/>
          <p:cNvSpPr/>
          <p:nvPr/>
        </p:nvSpPr>
        <p:spPr>
          <a:xfrm>
            <a:off x="21600" y="0"/>
            <a:ext cx="12192000" cy="2349300"/>
          </a:xfrm>
          <a:prstGeom prst="rect">
            <a:avLst/>
          </a:prstGeom>
          <a:solidFill>
            <a:srgbClr val="00043C"/>
          </a:solidFill>
          <a:ln w="9525" cap="flat" cmpd="sng">
            <a:solidFill>
              <a:srgbClr val="0004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" name="Google Shape;335;gb8f07f4188_10_259"/>
          <p:cNvGrpSpPr/>
          <p:nvPr/>
        </p:nvGrpSpPr>
        <p:grpSpPr>
          <a:xfrm>
            <a:off x="-4920632" y="-2320975"/>
            <a:ext cx="22076467" cy="11493804"/>
            <a:chOff x="-7380580" y="-3481289"/>
            <a:chExt cx="33113045" cy="17239843"/>
          </a:xfrm>
        </p:grpSpPr>
        <p:pic>
          <p:nvPicPr>
            <p:cNvPr id="336" name="Google Shape;336;gb8f07f4188_10_2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7380580" y="-3481289"/>
              <a:ext cx="33113045" cy="17239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gb8f07f4188_10_25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00372" y="832795"/>
              <a:ext cx="16556523" cy="86201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8" name="Google Shape;338;gb8f07f4188_10_259"/>
          <p:cNvSpPr txBox="1"/>
          <p:nvPr/>
        </p:nvSpPr>
        <p:spPr>
          <a:xfrm>
            <a:off x="1326322" y="945800"/>
            <a:ext cx="20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464646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주기능 설명</a:t>
            </a:r>
            <a:endParaRPr sz="1500" i="0" u="none" strike="noStrike" cap="none">
              <a:solidFill>
                <a:schemeClr val="dk1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pic>
        <p:nvPicPr>
          <p:cNvPr id="339" name="Google Shape;339;gb8f07f4188_10_2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4515783" y="3484164"/>
            <a:ext cx="3120951" cy="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b8f07f4188_10_259"/>
          <p:cNvSpPr txBox="1"/>
          <p:nvPr/>
        </p:nvSpPr>
        <p:spPr>
          <a:xfrm>
            <a:off x="7199725" y="2169650"/>
            <a:ext cx="3819600" cy="11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예약관리</a:t>
            </a:r>
            <a:endParaRPr sz="1100" b="1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- 예약조회</a:t>
            </a:r>
            <a:endParaRPr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- 예약취소</a:t>
            </a:r>
            <a:endParaRPr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41" name="Google Shape;341;gb8f07f4188_10_259"/>
          <p:cNvSpPr txBox="1"/>
          <p:nvPr/>
        </p:nvSpPr>
        <p:spPr>
          <a:xfrm>
            <a:off x="7217251" y="3896000"/>
            <a:ext cx="3819600" cy="11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b8f07f4188_10_259"/>
          <p:cNvSpPr txBox="1"/>
          <p:nvPr/>
        </p:nvSpPr>
        <p:spPr>
          <a:xfrm>
            <a:off x="1195369" y="2169658"/>
            <a:ext cx="3482100" cy="17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계정관리</a:t>
            </a:r>
            <a:endParaRPr sz="1100" b="1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45720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- 회원가입</a:t>
            </a:r>
            <a:endParaRPr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- 로그인</a:t>
            </a:r>
            <a:endParaRPr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- 프로필 관리</a:t>
            </a:r>
            <a:endParaRPr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43" name="Google Shape;343;gb8f07f4188_10_259"/>
          <p:cNvSpPr txBox="1"/>
          <p:nvPr/>
        </p:nvSpPr>
        <p:spPr>
          <a:xfrm>
            <a:off x="1100469" y="3896004"/>
            <a:ext cx="3482100" cy="17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공간관리</a:t>
            </a:r>
            <a:endParaRPr sz="1100" b="1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1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- 공간등록 및 삭제</a:t>
            </a:r>
            <a:endParaRPr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- 패키지등록 및 삭제</a:t>
            </a:r>
            <a:endParaRPr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44" name="Google Shape;344;gb8f07f4188_10_259"/>
          <p:cNvSpPr/>
          <p:nvPr/>
        </p:nvSpPr>
        <p:spPr>
          <a:xfrm>
            <a:off x="588050" y="969600"/>
            <a:ext cx="607325" cy="258900"/>
          </a:xfrm>
          <a:prstGeom prst="flowChartProcess">
            <a:avLst/>
          </a:prstGeom>
          <a:solidFill>
            <a:srgbClr val="FDBE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5" name="Google Shape;345;gb8f07f4188_10_2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3348" y="3994450"/>
            <a:ext cx="545800" cy="5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b8f07f4188_10_2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1238" y="3424238"/>
            <a:ext cx="31432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b8f07f4188_10_259"/>
          <p:cNvSpPr txBox="1"/>
          <p:nvPr/>
        </p:nvSpPr>
        <p:spPr>
          <a:xfrm>
            <a:off x="7199725" y="3944575"/>
            <a:ext cx="3819600" cy="11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 b="1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공간검색</a:t>
            </a:r>
            <a:endParaRPr sz="1100" b="1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1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- 키워드검색(주소/공간명/공간유형)</a:t>
            </a:r>
            <a:endParaRPr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- 상세검색(가격, 날짜)</a:t>
            </a:r>
            <a:endParaRPr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348" name="Google Shape;348;gb8f07f4188_10_25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11746" y="3461410"/>
            <a:ext cx="9597110" cy="56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b8f07f4188_10_2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21825" y="2377238"/>
            <a:ext cx="607325" cy="6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b8f07f4188_10_2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79300" y="3963688"/>
            <a:ext cx="607325" cy="6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b8f07f4188_10_25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79300" y="2407988"/>
            <a:ext cx="607325" cy="6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2138</Words>
  <Application>Microsoft Office PowerPoint</Application>
  <PresentationFormat>와이드스크린</PresentationFormat>
  <Paragraphs>604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Malgun Gothic</vt:lpstr>
      <vt:lpstr>Gothic A1 Medium</vt:lpstr>
      <vt:lpstr>Arial</vt:lpstr>
      <vt:lpstr>Calibri</vt:lpstr>
      <vt:lpstr>Fira Sans Extra Condensed Medium</vt:lpstr>
      <vt:lpstr>Gothic A1 ExtraBold</vt:lpstr>
      <vt:lpstr>Gothic A1</vt:lpstr>
      <vt:lpstr>DM Serif Display</vt:lpstr>
      <vt:lpstr>Libre Franklin Thin</vt:lpstr>
      <vt:lpstr>1_Office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sb9212@kpu.ac.kr</cp:lastModifiedBy>
  <cp:revision>1</cp:revision>
  <dcterms:created xsi:type="dcterms:W3CDTF">2020-11-19T02:00:46Z</dcterms:created>
  <dcterms:modified xsi:type="dcterms:W3CDTF">2021-02-23T09:46:36Z</dcterms:modified>
</cp:coreProperties>
</file>